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99" r:id="rId2"/>
    <p:sldId id="257" r:id="rId3"/>
    <p:sldId id="258" r:id="rId4"/>
    <p:sldId id="259" r:id="rId5"/>
    <p:sldId id="260" r:id="rId6"/>
    <p:sldId id="261" r:id="rId7"/>
    <p:sldId id="262" r:id="rId8"/>
    <p:sldId id="263" r:id="rId9"/>
    <p:sldId id="264" r:id="rId10"/>
    <p:sldId id="265"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56" d="100"/>
          <a:sy n="156" d="100"/>
        </p:scale>
        <p:origin x="-19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8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903190-31AA-BF44-80C6-B46C25062C27}" type="datetimeFigureOut">
              <a:rPr lang="en-US" smtClean="0"/>
              <a:t>3/19/18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C502B5-A083-7541-8BA8-74C3DC15DA55}" type="slidenum">
              <a:rPr lang="en-US" smtClean="0"/>
              <a:t>‹#›</a:t>
            </a:fld>
            <a:endParaRPr lang="en-US"/>
          </a:p>
        </p:txBody>
      </p:sp>
    </p:spTree>
    <p:extLst>
      <p:ext uri="{BB962C8B-B14F-4D97-AF65-F5344CB8AC3E}">
        <p14:creationId xmlns:p14="http://schemas.microsoft.com/office/powerpoint/2010/main" val="16516414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BEE691E7-6F6D-E04E-A046-ECAD2D400E40}" type="slidenum">
              <a:rPr lang="en-US" sz="1200" b="0"/>
              <a:pPr/>
              <a:t>1</a:t>
            </a:fld>
            <a:endParaRPr lang="en-US" sz="1200" b="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10</a:t>
            </a:fld>
            <a:endParaRPr lang="en-US"/>
          </a:p>
        </p:txBody>
      </p:sp>
    </p:spTree>
    <p:extLst>
      <p:ext uri="{BB962C8B-B14F-4D97-AF65-F5344CB8AC3E}">
        <p14:creationId xmlns:p14="http://schemas.microsoft.com/office/powerpoint/2010/main" val="349722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of the following is NOT a non-covalent bond that contributes to protein structure?</a:t>
            </a:r>
          </a:p>
          <a:p>
            <a:r>
              <a:rPr lang="en-US"/>
              <a:t>https://www.polleverywhere.com/multiple_choice_polls/MmAaLsrrlZrpFp2</a:t>
            </a:r>
          </a:p>
        </p:txBody>
      </p:sp>
      <p:sp>
        <p:nvSpPr>
          <p:cNvPr id="4" name="Slide Number Placeholder 3"/>
          <p:cNvSpPr>
            <a:spLocks noGrp="1"/>
          </p:cNvSpPr>
          <p:nvPr>
            <p:ph type="sldNum" sz="quarter" idx="10"/>
          </p:nvPr>
        </p:nvSpPr>
        <p:spPr/>
        <p:txBody>
          <a:bodyPr/>
          <a:lstStyle/>
          <a:p>
            <a:fld id="{1AE03D7F-4028-DB42-AC59-E20EA26D9BBF}" type="slidenum">
              <a:rPr lang="en-US" smtClean="0"/>
              <a:t>11</a:t>
            </a:fld>
            <a:endParaRPr lang="en-US"/>
          </a:p>
        </p:txBody>
      </p:sp>
    </p:spTree>
    <p:extLst>
      <p:ext uri="{BB962C8B-B14F-4D97-AF65-F5344CB8AC3E}">
        <p14:creationId xmlns:p14="http://schemas.microsoft.com/office/powerpoint/2010/main" val="54065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12</a:t>
            </a:fld>
            <a:endParaRPr lang="en-US"/>
          </a:p>
        </p:txBody>
      </p:sp>
    </p:spTree>
    <p:extLst>
      <p:ext uri="{BB962C8B-B14F-4D97-AF65-F5344CB8AC3E}">
        <p14:creationId xmlns:p14="http://schemas.microsoft.com/office/powerpoint/2010/main" val="294660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13</a:t>
            </a:fld>
            <a:endParaRPr lang="en-US"/>
          </a:p>
        </p:txBody>
      </p:sp>
    </p:spTree>
    <p:extLst>
      <p:ext uri="{BB962C8B-B14F-4D97-AF65-F5344CB8AC3E}">
        <p14:creationId xmlns:p14="http://schemas.microsoft.com/office/powerpoint/2010/main" val="393063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14</a:t>
            </a:fld>
            <a:endParaRPr lang="en-US"/>
          </a:p>
        </p:txBody>
      </p:sp>
    </p:spTree>
    <p:extLst>
      <p:ext uri="{BB962C8B-B14F-4D97-AF65-F5344CB8AC3E}">
        <p14:creationId xmlns:p14="http://schemas.microsoft.com/office/powerpoint/2010/main" val="183907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15</a:t>
            </a:fld>
            <a:endParaRPr lang="en-US"/>
          </a:p>
        </p:txBody>
      </p:sp>
    </p:spTree>
    <p:extLst>
      <p:ext uri="{BB962C8B-B14F-4D97-AF65-F5344CB8AC3E}">
        <p14:creationId xmlns:p14="http://schemas.microsoft.com/office/powerpoint/2010/main" val="3771725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16</a:t>
            </a:fld>
            <a:endParaRPr lang="en-US"/>
          </a:p>
        </p:txBody>
      </p:sp>
    </p:spTree>
    <p:extLst>
      <p:ext uri="{BB962C8B-B14F-4D97-AF65-F5344CB8AC3E}">
        <p14:creationId xmlns:p14="http://schemas.microsoft.com/office/powerpoint/2010/main" val="27219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17</a:t>
            </a:fld>
            <a:endParaRPr lang="en-US"/>
          </a:p>
        </p:txBody>
      </p:sp>
    </p:spTree>
    <p:extLst>
      <p:ext uri="{BB962C8B-B14F-4D97-AF65-F5344CB8AC3E}">
        <p14:creationId xmlns:p14="http://schemas.microsoft.com/office/powerpoint/2010/main" val="2354806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18</a:t>
            </a:fld>
            <a:endParaRPr lang="en-US"/>
          </a:p>
        </p:txBody>
      </p:sp>
    </p:spTree>
    <p:extLst>
      <p:ext uri="{BB962C8B-B14F-4D97-AF65-F5344CB8AC3E}">
        <p14:creationId xmlns:p14="http://schemas.microsoft.com/office/powerpoint/2010/main" val="365306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19</a:t>
            </a:fld>
            <a:endParaRPr lang="en-US"/>
          </a:p>
        </p:txBody>
      </p:sp>
    </p:spTree>
    <p:extLst>
      <p:ext uri="{BB962C8B-B14F-4D97-AF65-F5344CB8AC3E}">
        <p14:creationId xmlns:p14="http://schemas.microsoft.com/office/powerpoint/2010/main" val="210449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2</a:t>
            </a:fld>
            <a:endParaRPr lang="en-US"/>
          </a:p>
        </p:txBody>
      </p:sp>
    </p:spTree>
    <p:extLst>
      <p:ext uri="{BB962C8B-B14F-4D97-AF65-F5344CB8AC3E}">
        <p14:creationId xmlns:p14="http://schemas.microsoft.com/office/powerpoint/2010/main" val="3127629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495BFFFA-B091-234A-B1A2-B133DE4F5CDB}" type="slidenum">
              <a:rPr lang="en-US" sz="1200" b="0"/>
              <a:pPr/>
              <a:t>20</a:t>
            </a:fld>
            <a:endParaRPr lang="en-US" sz="1200" b="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752364E-EFFC-5748-A0F2-EC39F00CFBD6}" type="slidenum">
              <a:rPr lang="en-US" sz="1200" b="0"/>
              <a:pPr/>
              <a:t>21</a:t>
            </a:fld>
            <a:endParaRPr lang="en-US" sz="1200" b="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752364E-EFFC-5748-A0F2-EC39F00CFBD6}" type="slidenum">
              <a:rPr lang="en-US" sz="1200" b="0"/>
              <a:pPr/>
              <a:t>22</a:t>
            </a:fld>
            <a:endParaRPr lang="en-US" sz="1200" b="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3327B14B-2E81-BF47-AC04-5087F86ADF3D}" type="slidenum">
              <a:rPr lang="en-US" sz="1200" b="0"/>
              <a:pPr/>
              <a:t>23</a:t>
            </a:fld>
            <a:endParaRPr lang="en-US" sz="1200" b="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 it important for different antibodies to maintain nearly identical structure?</a:t>
            </a:r>
          </a:p>
          <a:p>
            <a:r>
              <a:rPr lang="en-US"/>
              <a:t>https://www.polleverywhere.com/multiple_choice_polls/tg6kiSoMydXN05P</a:t>
            </a:r>
          </a:p>
        </p:txBody>
      </p:sp>
      <p:sp>
        <p:nvSpPr>
          <p:cNvPr id="4" name="Slide Number Placeholder 3"/>
          <p:cNvSpPr>
            <a:spLocks noGrp="1"/>
          </p:cNvSpPr>
          <p:nvPr>
            <p:ph type="sldNum" sz="quarter" idx="10"/>
          </p:nvPr>
        </p:nvSpPr>
        <p:spPr/>
        <p:txBody>
          <a:bodyPr/>
          <a:lstStyle/>
          <a:p>
            <a:fld id="{1AE03D7F-4028-DB42-AC59-E20EA26D9BBF}" type="slidenum">
              <a:rPr lang="en-US" smtClean="0"/>
              <a:t>24</a:t>
            </a:fld>
            <a:endParaRPr lang="en-US"/>
          </a:p>
        </p:txBody>
      </p:sp>
    </p:spTree>
    <p:extLst>
      <p:ext uri="{BB962C8B-B14F-4D97-AF65-F5344CB8AC3E}">
        <p14:creationId xmlns:p14="http://schemas.microsoft.com/office/powerpoint/2010/main" val="2384043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3327B14B-2E81-BF47-AC04-5087F86ADF3D}" type="slidenum">
              <a:rPr lang="en-US" sz="1200" b="0"/>
              <a:pPr/>
              <a:t>25</a:t>
            </a:fld>
            <a:endParaRPr lang="en-US" sz="1200" b="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26</a:t>
            </a:fld>
            <a:endParaRPr lang="en-US"/>
          </a:p>
        </p:txBody>
      </p:sp>
    </p:spTree>
    <p:extLst>
      <p:ext uri="{BB962C8B-B14F-4D97-AF65-F5344CB8AC3E}">
        <p14:creationId xmlns:p14="http://schemas.microsoft.com/office/powerpoint/2010/main" val="2039230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27</a:t>
            </a:fld>
            <a:endParaRPr lang="en-US"/>
          </a:p>
        </p:txBody>
      </p:sp>
    </p:spTree>
    <p:extLst>
      <p:ext uri="{BB962C8B-B14F-4D97-AF65-F5344CB8AC3E}">
        <p14:creationId xmlns:p14="http://schemas.microsoft.com/office/powerpoint/2010/main" val="374584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C502B5-A083-7541-8BA8-74C3DC15DA55}" type="slidenum">
              <a:rPr lang="en-US" smtClean="0"/>
              <a:t>28</a:t>
            </a:fld>
            <a:endParaRPr lang="en-US"/>
          </a:p>
        </p:txBody>
      </p:sp>
    </p:spTree>
    <p:extLst>
      <p:ext uri="{BB962C8B-B14F-4D97-AF65-F5344CB8AC3E}">
        <p14:creationId xmlns:p14="http://schemas.microsoft.com/office/powerpoint/2010/main" val="94494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29</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93A5753-ED49-F54A-A8C0-381DC2198C2C}" type="slidenum">
              <a:rPr lang="en-US" sz="1200" b="0"/>
              <a:pPr/>
              <a:t>3</a:t>
            </a:fld>
            <a:endParaRPr lang="en-US" sz="12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30</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31</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32</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33</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34</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35</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36</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Catalytic activity of enzymes is often</a:t>
            </a:r>
            <a:r>
              <a:rPr lang="en-US" baseline="0" dirty="0"/>
              <a:t> regulated by other molecules</a:t>
            </a:r>
            <a:endParaRPr lang="en-US" dirty="0"/>
          </a:p>
        </p:txBody>
      </p:sp>
      <p:sp>
        <p:nvSpPr>
          <p:cNvPr id="4" name="Slide Number Placeholder 3"/>
          <p:cNvSpPr>
            <a:spLocks noGrp="1"/>
          </p:cNvSpPr>
          <p:nvPr>
            <p:ph type="sldNum" sz="quarter" idx="10"/>
          </p:nvPr>
        </p:nvSpPr>
        <p:spPr/>
        <p:txBody>
          <a:bodyPr/>
          <a:lstStyle/>
          <a:p>
            <a:fld id="{1AE03D7F-4028-DB42-AC59-E20EA26D9BBF}" type="slidenum">
              <a:rPr lang="en-US" smtClean="0"/>
              <a:t>37</a:t>
            </a:fld>
            <a:endParaRPr lang="en-US"/>
          </a:p>
        </p:txBody>
      </p:sp>
    </p:spTree>
    <p:extLst>
      <p:ext uri="{BB962C8B-B14F-4D97-AF65-F5344CB8AC3E}">
        <p14:creationId xmlns:p14="http://schemas.microsoft.com/office/powerpoint/2010/main" val="1788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93A5753-ED49-F54A-A8C0-381DC2198C2C}" type="slidenum">
              <a:rPr lang="en-US" sz="1200" b="0"/>
              <a:pPr/>
              <a:t>4</a:t>
            </a:fld>
            <a:endParaRPr lang="en-US" sz="12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93A5753-ED49-F54A-A8C0-381DC2198C2C}" type="slidenum">
              <a:rPr lang="en-US" sz="1200" b="0"/>
              <a:pPr/>
              <a:t>5</a:t>
            </a:fld>
            <a:endParaRPr lang="en-US" sz="12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BDE05981-396C-B847-AE4D-BE61BF34E9DD}" type="slidenum">
              <a:rPr lang="en-US" sz="1200" b="0"/>
              <a:pPr/>
              <a:t>6</a:t>
            </a:fld>
            <a:endParaRPr lang="en-US" sz="1200" b="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EE8ED499-2C6E-3F40-9D68-2BC30B13CD1E}" type="slidenum">
              <a:rPr lang="en-US" sz="1200" b="0"/>
              <a:pPr/>
              <a:t>7</a:t>
            </a:fld>
            <a:endParaRPr lang="en-US" sz="1200" b="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Organization and interaction of 2° structures for domains that interact with other domains to form the proteins tertiary (3°) structure</a:t>
            </a:r>
          </a:p>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74AF8F58-D5F1-EF4E-A958-BA3D21420428}" type="slidenum">
              <a:rPr lang="en-US" sz="1200" b="0"/>
              <a:pPr/>
              <a:t>8</a:t>
            </a:fld>
            <a:endParaRPr lang="en-US" sz="1200" b="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Unstructured regions can be important to protein</a:t>
            </a:r>
            <a:r>
              <a:rPr lang="en-US" baseline="0" dirty="0"/>
              <a:t> function.  Sometimes structure is enforced on </a:t>
            </a:r>
            <a:r>
              <a:rPr lang="en-US" baseline="0" dirty="0" err="1"/>
              <a:t>unstrcutured</a:t>
            </a:r>
            <a:r>
              <a:rPr lang="en-US" baseline="0" dirty="0"/>
              <a:t> regions in response to binding of another protein.  Other times an unstructured region can serve as a flexible linker between different domains of a single protein, or between different proteins that interact with each other.  This type of tethering can be important to increase the local concentration, or likelihood that these different domains or proteins can come together for future interactions.  For example, the likelihood of 4 proteins randomly diffusing in a cell, that are needed for a specific cellular function coming together might be small, but if they are all associated with a common linker protein, their geography is limited, their local concentration increased, and they are much more likely to be readily available to interact.</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683C4B29-B177-DE44-85D4-9F56ED0804C7}" type="slidenum">
              <a:rPr lang="en-US" sz="1200" b="0"/>
              <a:pPr/>
              <a:t>9</a:t>
            </a:fld>
            <a:endParaRPr lang="en-US" sz="1200" b="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Dimers form between two identical polypeptides,</a:t>
            </a:r>
            <a:r>
              <a:rPr lang="en-US" baseline="0" dirty="0"/>
              <a:t> also referred to as a </a:t>
            </a:r>
            <a:r>
              <a:rPr lang="en-US" baseline="0" dirty="0" err="1"/>
              <a:t>homodimer</a:t>
            </a:r>
            <a:r>
              <a:rPr lang="en-US" baseline="0" dirty="0"/>
              <a:t>.  A heterodimer is formed when two different proteins are bound together, higher order complexes, like tetramers can also form between identical subunits, or between different subunits, or a combination</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B53F6E-64AA-E943-8FD2-324C4660B170}"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B598-683A-AF40-86EA-BE1B4E7089D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B53F6E-64AA-E943-8FD2-324C4660B170}"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B53F6E-64AA-E943-8FD2-324C4660B170}"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B53F6E-64AA-E943-8FD2-324C4660B170}"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B53F6E-64AA-E943-8FD2-324C4660B170}"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B598-683A-AF40-86EA-BE1B4E7089D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B53F6E-64AA-E943-8FD2-324C4660B170}" type="datetimeFigureOut">
              <a:rPr lang="en-US" smtClean="0"/>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B53F6E-64AA-E943-8FD2-324C4660B170}" type="datetimeFigureOut">
              <a:rPr lang="en-US" smtClean="0"/>
              <a:t>3/19/18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2B598-683A-AF40-86EA-BE1B4E7089D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B53F6E-64AA-E943-8FD2-324C4660B170}" type="datetimeFigureOut">
              <a:rPr lang="en-US" smtClean="0"/>
              <a:t>3/19/18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53F6E-64AA-E943-8FD2-324C4660B170}" type="datetimeFigureOut">
              <a:rPr lang="en-US" smtClean="0"/>
              <a:t>3/19/18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53F6E-64AA-E943-8FD2-324C4660B170}" type="datetimeFigureOut">
              <a:rPr lang="en-US" smtClean="0"/>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B598-683A-AF40-86EA-BE1B4E7089D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B53F6E-64AA-E943-8FD2-324C4660B170}" type="datetimeFigureOut">
              <a:rPr lang="en-US" smtClean="0"/>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B598-683A-AF40-86EA-BE1B4E7089D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DB53F6E-64AA-E943-8FD2-324C4660B170}" type="datetimeFigureOut">
              <a:rPr lang="en-US" smtClean="0"/>
              <a:t>3/19/18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46D2B598-683A-AF40-86EA-BE1B4E7089D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8.png"/><Relationship Id="rId5" Type="http://schemas.openxmlformats.org/officeDocument/2006/relationships/image" Target="../media/image26.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Objectives</a:t>
            </a:r>
          </a:p>
        </p:txBody>
      </p:sp>
      <p:sp>
        <p:nvSpPr>
          <p:cNvPr id="3" name="Content Placeholder 2"/>
          <p:cNvSpPr>
            <a:spLocks noGrp="1"/>
          </p:cNvSpPr>
          <p:nvPr>
            <p:ph idx="1"/>
          </p:nvPr>
        </p:nvSpPr>
        <p:spPr/>
        <p:txBody>
          <a:bodyPr>
            <a:normAutofit/>
          </a:bodyPr>
          <a:lstStyle/>
          <a:p>
            <a:pPr lvl="2"/>
            <a:r>
              <a:rPr lang="en-US" sz="2400" dirty="0"/>
              <a:t>Understand how the shape of proteins is defined by their linear sequence</a:t>
            </a:r>
          </a:p>
          <a:p>
            <a:pPr lvl="2"/>
            <a:endParaRPr lang="en-US" sz="2400" dirty="0"/>
          </a:p>
          <a:p>
            <a:pPr lvl="2"/>
            <a:r>
              <a:rPr lang="en-US" sz="2400" dirty="0"/>
              <a:t>Be able to describe common folding patterns and where they might be found in a protein</a:t>
            </a:r>
          </a:p>
          <a:p>
            <a:pPr lvl="2"/>
            <a:endParaRPr lang="en-US" sz="2400" dirty="0"/>
          </a:p>
          <a:p>
            <a:pPr lvl="2"/>
            <a:r>
              <a:rPr lang="en-US" sz="2400" dirty="0"/>
              <a:t>Be able to describe primary, secondary, tertiary and quaternary structure of a protein</a:t>
            </a:r>
          </a:p>
          <a:p>
            <a:pPr lvl="2"/>
            <a:endParaRPr lang="en-US" sz="2400" dirty="0"/>
          </a:p>
          <a:p>
            <a:pPr lvl="2"/>
            <a:r>
              <a:rPr lang="en-US" sz="2400" dirty="0"/>
              <a:t>Be able to describe, with examples, how a protein’s three dimensional shape may indicate it’s function</a:t>
            </a:r>
          </a:p>
        </p:txBody>
      </p:sp>
    </p:spTree>
    <p:extLst>
      <p:ext uri="{BB962C8B-B14F-4D97-AF65-F5344CB8AC3E}">
        <p14:creationId xmlns:p14="http://schemas.microsoft.com/office/powerpoint/2010/main" val="403393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9" y="991005"/>
            <a:ext cx="8786476" cy="5371307"/>
          </a:xfrm>
          <a:prstGeom prst="rect">
            <a:avLst/>
          </a:prstGeom>
        </p:spPr>
      </p:pic>
      <p:sp>
        <p:nvSpPr>
          <p:cNvPr id="4" name="Title 3"/>
          <p:cNvSpPr>
            <a:spLocks noGrp="1"/>
          </p:cNvSpPr>
          <p:nvPr>
            <p:ph type="title"/>
          </p:nvPr>
        </p:nvSpPr>
        <p:spPr>
          <a:xfrm>
            <a:off x="248024" y="129990"/>
            <a:ext cx="8229600" cy="990600"/>
          </a:xfrm>
        </p:spPr>
        <p:txBody>
          <a:bodyPr>
            <a:normAutofit/>
          </a:bodyPr>
          <a:lstStyle/>
          <a:p>
            <a:r>
              <a:rPr lang="en-US" sz="3600" dirty="0"/>
              <a:t>Levels of protein organization</a:t>
            </a:r>
          </a:p>
        </p:txBody>
      </p:sp>
      <p:sp>
        <p:nvSpPr>
          <p:cNvPr id="5" name="TextBox 4"/>
          <p:cNvSpPr txBox="1"/>
          <p:nvPr/>
        </p:nvSpPr>
        <p:spPr>
          <a:xfrm>
            <a:off x="163289" y="5975673"/>
            <a:ext cx="8895976" cy="830997"/>
          </a:xfrm>
          <a:prstGeom prst="rect">
            <a:avLst/>
          </a:prstGeom>
          <a:solidFill>
            <a:srgbClr val="FFFFFF"/>
          </a:solidFill>
        </p:spPr>
        <p:txBody>
          <a:bodyPr wrap="square" rtlCol="0">
            <a:spAutoFit/>
          </a:bodyPr>
          <a:lstStyle/>
          <a:p>
            <a:r>
              <a:rPr lang="en-US" sz="2400" dirty="0"/>
              <a:t>Proteins with similar sequence and/or structure often share similar functions and are grouped into families</a:t>
            </a:r>
          </a:p>
        </p:txBody>
      </p:sp>
    </p:spTree>
    <p:extLst>
      <p:ext uri="{BB962C8B-B14F-4D97-AF65-F5344CB8AC3E}">
        <p14:creationId xmlns:p14="http://schemas.microsoft.com/office/powerpoint/2010/main" val="14792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449659"/>
            <a:ext cx="8229600" cy="990600"/>
          </a:xfrm>
        </p:spPr>
        <p:txBody>
          <a:bodyPr>
            <a:normAutofit fontScale="90000"/>
          </a:bodyPr>
          <a:lstStyle/>
          <a:p>
            <a:r>
              <a:rPr lang="en-US" dirty="0">
                <a:latin typeface="Calibri" charset="0"/>
                <a:ea typeface="MS PGothic" charset="0"/>
              </a:rPr>
              <a:t>A protein’s folded structure is reinforced by non-covalent interactions.</a:t>
            </a:r>
            <a:endParaRPr lang="en-US" dirty="0"/>
          </a:p>
        </p:txBody>
      </p:sp>
      <p:pic>
        <p:nvPicPr>
          <p:cNvPr id="4" name="slide.url=https://www.polleverywhere.com/multiple_choice_polls/MmAaLsrrlZrpFp2" descr="3464C592-4575-4DCD-BB94-8EFC878EF5C7.png"/>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93840" y="1591070"/>
            <a:ext cx="7647361" cy="5203430"/>
          </a:xfrm>
          <a:prstGeom prst="rect">
            <a:avLst/>
          </a:prstGeom>
        </p:spPr>
      </p:pic>
    </p:spTree>
    <p:extLst>
      <p:ext uri="{BB962C8B-B14F-4D97-AF65-F5344CB8AC3E}">
        <p14:creationId xmlns:p14="http://schemas.microsoft.com/office/powerpoint/2010/main" val="244800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pter-4-part-2-protein-3d-structure-3ed-and-4th-structure-and-protein-folding-14-638.jpg"/>
          <p:cNvPicPr>
            <a:picLocks noGrp="1" noChangeAspect="1"/>
          </p:cNvPicPr>
          <p:nvPr>
            <p:ph idx="1"/>
          </p:nvPr>
        </p:nvPicPr>
        <p:blipFill rotWithShape="1">
          <a:blip r:embed="rId3">
            <a:extLst>
              <a:ext uri="{28A0092B-C50C-407E-A947-70E740481C1C}">
                <a14:useLocalDpi xmlns:a14="http://schemas.microsoft.com/office/drawing/2010/main" val="0"/>
              </a:ext>
            </a:extLst>
          </a:blip>
          <a:srcRect l="3528" r="4352"/>
          <a:stretch/>
        </p:blipFill>
        <p:spPr>
          <a:xfrm>
            <a:off x="703169" y="476557"/>
            <a:ext cx="7825101" cy="6377503"/>
          </a:xfrm>
        </p:spPr>
      </p:pic>
    </p:spTree>
    <p:extLst>
      <p:ext uri="{BB962C8B-B14F-4D97-AF65-F5344CB8AC3E}">
        <p14:creationId xmlns:p14="http://schemas.microsoft.com/office/powerpoint/2010/main" val="406864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Protein folding gets help</a:t>
            </a:r>
          </a:p>
        </p:txBody>
      </p:sp>
      <p:sp>
        <p:nvSpPr>
          <p:cNvPr id="3" name="Content Placeholder 2"/>
          <p:cNvSpPr>
            <a:spLocks noGrp="1"/>
          </p:cNvSpPr>
          <p:nvPr>
            <p:ph idx="1"/>
          </p:nvPr>
        </p:nvSpPr>
        <p:spPr>
          <a:xfrm>
            <a:off x="520700" y="4238625"/>
            <a:ext cx="8229600" cy="2381250"/>
          </a:xfrm>
        </p:spPr>
        <p:txBody>
          <a:bodyPr/>
          <a:lstStyle/>
          <a:p>
            <a:r>
              <a:rPr lang="en-US" dirty="0"/>
              <a:t>Proteins fold into a conformation of lowest energy</a:t>
            </a:r>
          </a:p>
          <a:p>
            <a:pPr lvl="1"/>
            <a:r>
              <a:rPr lang="en-US" dirty="0"/>
              <a:t>If denatured and given a chance to refold, they will fold into this original </a:t>
            </a:r>
            <a:r>
              <a:rPr lang="en-US" i="1" dirty="0"/>
              <a:t>low energy</a:t>
            </a:r>
            <a:r>
              <a:rPr lang="en-US" dirty="0"/>
              <a:t> conformation</a:t>
            </a:r>
          </a:p>
          <a:p>
            <a:r>
              <a:rPr lang="en-US" dirty="0"/>
              <a:t>BUT cells have ways to make this happen faster/better</a:t>
            </a:r>
          </a:p>
          <a:p>
            <a:pPr lvl="1"/>
            <a:r>
              <a:rPr lang="en-US" dirty="0"/>
              <a:t>Chaperones!</a:t>
            </a:r>
          </a:p>
        </p:txBody>
      </p:sp>
      <p:pic>
        <p:nvPicPr>
          <p:cNvPr id="4" name="Picture 2" descr="figure_04_07"/>
          <p:cNvPicPr>
            <a:picLocks noChangeAspect="1" noChangeArrowheads="1"/>
          </p:cNvPicPr>
          <p:nvPr/>
        </p:nvPicPr>
        <p:blipFill rotWithShape="1">
          <a:blip r:embed="rId3">
            <a:extLst>
              <a:ext uri="{28A0092B-C50C-407E-A947-70E740481C1C}">
                <a14:useLocalDpi xmlns:a14="http://schemas.microsoft.com/office/drawing/2010/main" val="0"/>
              </a:ext>
            </a:extLst>
          </a:blip>
          <a:srcRect b="10000"/>
          <a:stretch/>
        </p:blipFill>
        <p:spPr bwMode="auto">
          <a:xfrm>
            <a:off x="304800" y="1638300"/>
            <a:ext cx="8531225" cy="245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57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Chaperones guide protein folding</a:t>
            </a:r>
          </a:p>
        </p:txBody>
      </p:sp>
      <p:sp>
        <p:nvSpPr>
          <p:cNvPr id="3" name="Content Placeholder 2"/>
          <p:cNvSpPr>
            <a:spLocks noGrp="1"/>
          </p:cNvSpPr>
          <p:nvPr>
            <p:ph idx="1"/>
          </p:nvPr>
        </p:nvSpPr>
        <p:spPr>
          <a:xfrm>
            <a:off x="5016500" y="1524000"/>
            <a:ext cx="3670300" cy="4953000"/>
          </a:xfrm>
        </p:spPr>
        <p:txBody>
          <a:bodyPr/>
          <a:lstStyle/>
          <a:p>
            <a:r>
              <a:rPr lang="en-US" dirty="0"/>
              <a:t>Some protein domains fold as they are being translated (from RNA)</a:t>
            </a:r>
          </a:p>
          <a:p>
            <a:endParaRPr lang="en-US" dirty="0"/>
          </a:p>
          <a:p>
            <a:r>
              <a:rPr lang="en-US" dirty="0"/>
              <a:t>Chaperones can limit folding until appropriate peptide length has been synthesized</a:t>
            </a:r>
          </a:p>
        </p:txBody>
      </p:sp>
      <p:pic>
        <p:nvPicPr>
          <p:cNvPr id="4" name="Picture 2" descr="figure_04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4559300" cy="4844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38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Chaperones guide protein folding</a:t>
            </a:r>
          </a:p>
        </p:txBody>
      </p:sp>
      <p:sp>
        <p:nvSpPr>
          <p:cNvPr id="3" name="Content Placeholder 2"/>
          <p:cNvSpPr>
            <a:spLocks noGrp="1"/>
          </p:cNvSpPr>
          <p:nvPr>
            <p:ph idx="1"/>
          </p:nvPr>
        </p:nvSpPr>
        <p:spPr>
          <a:xfrm>
            <a:off x="5016500" y="1524000"/>
            <a:ext cx="3670300" cy="4953000"/>
          </a:xfrm>
        </p:spPr>
        <p:txBody>
          <a:bodyPr>
            <a:normAutofit lnSpcReduction="10000"/>
          </a:bodyPr>
          <a:lstStyle/>
          <a:p>
            <a:r>
              <a:rPr lang="en-US" dirty="0"/>
              <a:t>Some protein domains fold as they are being translated (from RNA)</a:t>
            </a:r>
          </a:p>
          <a:p>
            <a:endParaRPr lang="en-US" dirty="0"/>
          </a:p>
          <a:p>
            <a:r>
              <a:rPr lang="en-US" dirty="0"/>
              <a:t>Chaperones can limit folding until appropriate peptide length has been synthesized</a:t>
            </a:r>
          </a:p>
          <a:p>
            <a:endParaRPr lang="en-US" dirty="0"/>
          </a:p>
          <a:p>
            <a:r>
              <a:rPr lang="en-US" dirty="0"/>
              <a:t>Some chaperones provide chambers for proteins to fold in isolation</a:t>
            </a:r>
          </a:p>
          <a:p>
            <a:endParaRPr lang="en-US" dirty="0"/>
          </a:p>
        </p:txBody>
      </p:sp>
      <p:pic>
        <p:nvPicPr>
          <p:cNvPr id="5" name="Picture 2" descr="figure_04_10"/>
          <p:cNvPicPr>
            <a:picLocks noChangeAspect="1" noChangeArrowheads="1"/>
          </p:cNvPicPr>
          <p:nvPr/>
        </p:nvPicPr>
        <p:blipFill rotWithShape="1">
          <a:blip r:embed="rId3">
            <a:extLst>
              <a:ext uri="{28A0092B-C50C-407E-A947-70E740481C1C}">
                <a14:useLocalDpi xmlns:a14="http://schemas.microsoft.com/office/drawing/2010/main" val="0"/>
              </a:ext>
            </a:extLst>
          </a:blip>
          <a:srcRect l="56569"/>
          <a:stretch/>
        </p:blipFill>
        <p:spPr bwMode="auto">
          <a:xfrm>
            <a:off x="1032933" y="1863725"/>
            <a:ext cx="3705225" cy="3681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938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68275"/>
            <a:ext cx="8229600" cy="990600"/>
          </a:xfrm>
        </p:spPr>
        <p:txBody>
          <a:bodyPr/>
          <a:lstStyle/>
          <a:p>
            <a:r>
              <a:rPr lang="en-US" dirty="0" err="1"/>
              <a:t>Misfolded</a:t>
            </a:r>
            <a:r>
              <a:rPr lang="en-US" dirty="0"/>
              <a:t> proteins</a:t>
            </a:r>
          </a:p>
        </p:txBody>
      </p:sp>
      <p:sp>
        <p:nvSpPr>
          <p:cNvPr id="8" name="Content Placeholder 7"/>
          <p:cNvSpPr>
            <a:spLocks noGrp="1"/>
          </p:cNvSpPr>
          <p:nvPr>
            <p:ph idx="1"/>
          </p:nvPr>
        </p:nvSpPr>
        <p:spPr>
          <a:xfrm>
            <a:off x="457200" y="1600200"/>
            <a:ext cx="3717925" cy="4876800"/>
          </a:xfrm>
        </p:spPr>
        <p:txBody>
          <a:bodyPr/>
          <a:lstStyle/>
          <a:p>
            <a:r>
              <a:rPr lang="en-US" dirty="0"/>
              <a:t>Accidents happen..</a:t>
            </a:r>
          </a:p>
          <a:p>
            <a:r>
              <a:rPr lang="en-US" dirty="0"/>
              <a:t>Chaperones can guide/correct folding</a:t>
            </a:r>
          </a:p>
          <a:p>
            <a:r>
              <a:rPr lang="en-US" dirty="0" err="1"/>
              <a:t>Misfolded</a:t>
            </a:r>
            <a:r>
              <a:rPr lang="en-US" dirty="0"/>
              <a:t> proteins NOT corrected are degraded</a:t>
            </a:r>
          </a:p>
          <a:p>
            <a:endParaRPr lang="en-US" dirty="0"/>
          </a:p>
          <a:p>
            <a:r>
              <a:rPr lang="en-US" dirty="0"/>
              <a:t>Exceptions where degradation of improperly folded proteins aren’t degraded</a:t>
            </a:r>
          </a:p>
          <a:p>
            <a:pPr marL="0" indent="0">
              <a:buNone/>
            </a:pPr>
            <a:r>
              <a:rPr lang="en-US" dirty="0">
                <a:sym typeface="Wingdings"/>
              </a:rPr>
              <a:t> cause disease</a:t>
            </a:r>
            <a:endParaRPr lang="en-US" dirty="0"/>
          </a:p>
        </p:txBody>
      </p:sp>
      <p:pic>
        <p:nvPicPr>
          <p:cNvPr id="9" name="Content Placeholder 6" descr="f3_dobson_nature02261-f2.2-1.jpg"/>
          <p:cNvPicPr>
            <a:picLocks noChangeAspect="1"/>
          </p:cNvPicPr>
          <p:nvPr/>
        </p:nvPicPr>
        <p:blipFill rotWithShape="1">
          <a:blip r:embed="rId3">
            <a:extLst>
              <a:ext uri="{28A0092B-C50C-407E-A947-70E740481C1C}">
                <a14:useLocalDpi xmlns:a14="http://schemas.microsoft.com/office/drawing/2010/main" val="0"/>
              </a:ext>
            </a:extLst>
          </a:blip>
          <a:srcRect l="327" r="-425"/>
          <a:stretch/>
        </p:blipFill>
        <p:spPr>
          <a:xfrm>
            <a:off x="4175125" y="979836"/>
            <a:ext cx="4968875" cy="5427314"/>
          </a:xfrm>
          <a:prstGeom prst="rect">
            <a:avLst/>
          </a:prstGeom>
        </p:spPr>
      </p:pic>
      <p:cxnSp>
        <p:nvCxnSpPr>
          <p:cNvPr id="11" name="Straight Arrow Connector 10"/>
          <p:cNvCxnSpPr/>
          <p:nvPr/>
        </p:nvCxnSpPr>
        <p:spPr>
          <a:xfrm>
            <a:off x="6905625" y="2714625"/>
            <a:ext cx="603250" cy="9366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3438050">
            <a:off x="6778625" y="2936875"/>
            <a:ext cx="1122936" cy="307777"/>
          </a:xfrm>
          <a:prstGeom prst="rect">
            <a:avLst/>
          </a:prstGeom>
          <a:noFill/>
        </p:spPr>
        <p:txBody>
          <a:bodyPr wrap="none" rtlCol="0">
            <a:spAutoFit/>
          </a:bodyPr>
          <a:lstStyle/>
          <a:p>
            <a:r>
              <a:rPr lang="en-US" sz="1400" dirty="0"/>
              <a:t>chaperones</a:t>
            </a:r>
          </a:p>
        </p:txBody>
      </p:sp>
      <p:sp>
        <p:nvSpPr>
          <p:cNvPr id="13" name="TextBox 12"/>
          <p:cNvSpPr txBox="1"/>
          <p:nvPr/>
        </p:nvSpPr>
        <p:spPr>
          <a:xfrm>
            <a:off x="8058150" y="2755900"/>
            <a:ext cx="1277664" cy="307777"/>
          </a:xfrm>
          <a:prstGeom prst="rect">
            <a:avLst/>
          </a:prstGeom>
          <a:noFill/>
        </p:spPr>
        <p:txBody>
          <a:bodyPr wrap="none" rtlCol="0">
            <a:spAutoFit/>
          </a:bodyPr>
          <a:lstStyle/>
          <a:p>
            <a:r>
              <a:rPr lang="en-US" sz="1400" dirty="0"/>
              <a:t>+ chaperones</a:t>
            </a:r>
          </a:p>
        </p:txBody>
      </p:sp>
    </p:spTree>
    <p:extLst>
      <p:ext uri="{BB962C8B-B14F-4D97-AF65-F5344CB8AC3E}">
        <p14:creationId xmlns:p14="http://schemas.microsoft.com/office/powerpoint/2010/main" val="1955678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416675" cy="990600"/>
          </a:xfrm>
        </p:spPr>
        <p:txBody>
          <a:bodyPr>
            <a:noAutofit/>
          </a:bodyPr>
          <a:lstStyle/>
          <a:p>
            <a:r>
              <a:rPr lang="en-US" sz="3600" dirty="0" err="1"/>
              <a:t>Misfolded</a:t>
            </a:r>
            <a:r>
              <a:rPr lang="en-US" sz="3600" dirty="0"/>
              <a:t> proteins can promote</a:t>
            </a:r>
            <a:br>
              <a:rPr lang="en-US" sz="3600" dirty="0"/>
            </a:br>
            <a:r>
              <a:rPr lang="en-US" sz="3600" dirty="0"/>
              <a:t>more </a:t>
            </a:r>
            <a:r>
              <a:rPr lang="en-US" sz="3600" dirty="0" err="1"/>
              <a:t>misfolding</a:t>
            </a:r>
            <a:r>
              <a:rPr lang="en-US" sz="3600" dirty="0">
                <a:sym typeface="Wingdings"/>
              </a:rPr>
              <a:t> aggregates</a:t>
            </a:r>
            <a:endParaRPr lang="en-US" sz="3600" dirty="0"/>
          </a:p>
        </p:txBody>
      </p:sp>
      <p:pic>
        <p:nvPicPr>
          <p:cNvPr id="9" name="Content Placeholder 8" descr="prions-infectious-protein-14-638.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389" t="25745" r="38040" b="10535"/>
          <a:stretch/>
        </p:blipFill>
        <p:spPr>
          <a:xfrm>
            <a:off x="412750" y="2540000"/>
            <a:ext cx="4984750" cy="3937000"/>
          </a:xfrm>
        </p:spPr>
      </p:pic>
      <p:pic>
        <p:nvPicPr>
          <p:cNvPr id="10" name="Picture 2" descr="figure_04_08b"/>
          <p:cNvPicPr>
            <a:picLocks noChangeAspect="1" noChangeArrowheads="1"/>
          </p:cNvPicPr>
          <p:nvPr/>
        </p:nvPicPr>
        <p:blipFill rotWithShape="1">
          <a:blip r:embed="rId4">
            <a:extLst>
              <a:ext uri="{28A0092B-C50C-407E-A947-70E740481C1C}">
                <a14:useLocalDpi xmlns:a14="http://schemas.microsoft.com/office/drawing/2010/main" val="0"/>
              </a:ext>
            </a:extLst>
          </a:blip>
          <a:srcRect l="3789" t="19714" r="16875" b="4099"/>
          <a:stretch/>
        </p:blipFill>
        <p:spPr bwMode="auto">
          <a:xfrm>
            <a:off x="5556250" y="2582236"/>
            <a:ext cx="3444875" cy="38947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329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30"/>
            <a:ext cx="7067550" cy="990600"/>
          </a:xfrm>
        </p:spPr>
        <p:txBody>
          <a:bodyPr>
            <a:noAutofit/>
          </a:bodyPr>
          <a:lstStyle/>
          <a:p>
            <a:r>
              <a:rPr lang="en-US" sz="3600" dirty="0"/>
              <a:t>Protein aggregates cause disease</a:t>
            </a:r>
          </a:p>
        </p:txBody>
      </p:sp>
      <p:pic>
        <p:nvPicPr>
          <p:cNvPr id="4" name="Content Placeholder 3" descr="Screen-Shot-2014-05-11-at-1.23.26-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761" t="2884" r="34634" b="49950"/>
          <a:stretch/>
        </p:blipFill>
        <p:spPr>
          <a:xfrm>
            <a:off x="160308" y="1045806"/>
            <a:ext cx="3963259" cy="2005888"/>
          </a:xfrm>
        </p:spPr>
      </p:pic>
      <p:sp>
        <p:nvSpPr>
          <p:cNvPr id="6" name="TextBox 5"/>
          <p:cNvSpPr txBox="1"/>
          <p:nvPr/>
        </p:nvSpPr>
        <p:spPr>
          <a:xfrm>
            <a:off x="4519430" y="1138218"/>
            <a:ext cx="2292695" cy="2031325"/>
          </a:xfrm>
          <a:prstGeom prst="rect">
            <a:avLst/>
          </a:prstGeom>
          <a:noFill/>
        </p:spPr>
        <p:txBody>
          <a:bodyPr wrap="square" rtlCol="0">
            <a:spAutoFit/>
          </a:bodyPr>
          <a:lstStyle/>
          <a:p>
            <a:r>
              <a:rPr lang="en-US" dirty="0"/>
              <a:t>Gain of toxic</a:t>
            </a:r>
          </a:p>
          <a:p>
            <a:r>
              <a:rPr lang="en-US" dirty="0"/>
              <a:t>activity</a:t>
            </a:r>
          </a:p>
          <a:p>
            <a:endParaRPr lang="en-US" dirty="0"/>
          </a:p>
          <a:p>
            <a:endParaRPr lang="en-US" dirty="0"/>
          </a:p>
          <a:p>
            <a:endParaRPr lang="en-US" dirty="0"/>
          </a:p>
          <a:p>
            <a:r>
              <a:rPr lang="en-US" dirty="0"/>
              <a:t>Loss of </a:t>
            </a:r>
          </a:p>
          <a:p>
            <a:r>
              <a:rPr lang="en-US" dirty="0"/>
              <a:t>biological function</a:t>
            </a:r>
          </a:p>
        </p:txBody>
      </p:sp>
      <p:sp>
        <p:nvSpPr>
          <p:cNvPr id="7" name="TextBox 6"/>
          <p:cNvSpPr txBox="1"/>
          <p:nvPr/>
        </p:nvSpPr>
        <p:spPr>
          <a:xfrm>
            <a:off x="7244348" y="1633286"/>
            <a:ext cx="1224088" cy="923330"/>
          </a:xfrm>
          <a:prstGeom prst="rect">
            <a:avLst/>
          </a:prstGeom>
          <a:noFill/>
        </p:spPr>
        <p:txBody>
          <a:bodyPr wrap="none" rtlCol="0">
            <a:spAutoFit/>
          </a:bodyPr>
          <a:lstStyle/>
          <a:p>
            <a:pPr algn="ctr"/>
            <a:r>
              <a:rPr lang="en-US" dirty="0"/>
              <a:t>Cell death</a:t>
            </a:r>
          </a:p>
          <a:p>
            <a:pPr algn="ctr"/>
            <a:r>
              <a:rPr lang="en-US" dirty="0"/>
              <a:t>&amp; </a:t>
            </a:r>
          </a:p>
          <a:p>
            <a:pPr algn="ctr"/>
            <a:r>
              <a:rPr lang="en-US" dirty="0"/>
              <a:t>Disease</a:t>
            </a:r>
          </a:p>
        </p:txBody>
      </p:sp>
      <p:cxnSp>
        <p:nvCxnSpPr>
          <p:cNvPr id="9" name="Straight Arrow Connector 8"/>
          <p:cNvCxnSpPr/>
          <p:nvPr/>
        </p:nvCxnSpPr>
        <p:spPr>
          <a:xfrm flipV="1">
            <a:off x="4123567" y="1633286"/>
            <a:ext cx="395863" cy="181246"/>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144015" y="2527762"/>
            <a:ext cx="395863" cy="243508"/>
          </a:xfrm>
          <a:prstGeom prst="straightConnector1">
            <a:avLst/>
          </a:prstGeom>
          <a:ln>
            <a:solidFill>
              <a:srgbClr val="292934"/>
            </a:solidFill>
            <a:tailEnd type="arrow"/>
          </a:ln>
        </p:spPr>
        <p:style>
          <a:lnRef idx="2">
            <a:schemeClr val="accent1"/>
          </a:lnRef>
          <a:fillRef idx="0">
            <a:schemeClr val="accent1"/>
          </a:fillRef>
          <a:effectRef idx="1">
            <a:schemeClr val="accent1"/>
          </a:effectRef>
          <a:fontRef idx="minor">
            <a:schemeClr val="tx1"/>
          </a:fontRef>
        </p:style>
      </p:cxnSp>
      <p:sp>
        <p:nvSpPr>
          <p:cNvPr id="12" name="Notched Right Arrow 11"/>
          <p:cNvSpPr/>
          <p:nvPr/>
        </p:nvSpPr>
        <p:spPr>
          <a:xfrm>
            <a:off x="5838965" y="1913511"/>
            <a:ext cx="1154597" cy="416311"/>
          </a:xfrm>
          <a:prstGeom prst="notchedRightArrow">
            <a:avLst/>
          </a:prstGeom>
          <a:solidFill>
            <a:schemeClr val="tx1"/>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Protein-Misfolding-Diseas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863" y="3268283"/>
            <a:ext cx="5723504" cy="3397060"/>
          </a:xfrm>
          <a:prstGeom prst="rect">
            <a:avLst/>
          </a:prstGeom>
        </p:spPr>
      </p:pic>
      <p:sp>
        <p:nvSpPr>
          <p:cNvPr id="14" name="TextBox 13"/>
          <p:cNvSpPr txBox="1"/>
          <p:nvPr/>
        </p:nvSpPr>
        <p:spPr>
          <a:xfrm>
            <a:off x="457200" y="3281570"/>
            <a:ext cx="2808663" cy="3693319"/>
          </a:xfrm>
          <a:prstGeom prst="rect">
            <a:avLst/>
          </a:prstGeom>
          <a:noFill/>
        </p:spPr>
        <p:txBody>
          <a:bodyPr wrap="square" rtlCol="0">
            <a:spAutoFit/>
          </a:bodyPr>
          <a:lstStyle/>
          <a:p>
            <a:r>
              <a:rPr lang="en-US" b="1" dirty="0" err="1"/>
              <a:t>Misfolded</a:t>
            </a:r>
            <a:r>
              <a:rPr lang="en-US" b="1" dirty="0"/>
              <a:t> protein diseases:</a:t>
            </a:r>
          </a:p>
          <a:p>
            <a:pPr marL="285750" indent="-285750">
              <a:buFont typeface="Arial"/>
              <a:buChar char="•"/>
            </a:pPr>
            <a:r>
              <a:rPr lang="en-US" sz="1600" b="1" dirty="0"/>
              <a:t>occur in multiple organs </a:t>
            </a:r>
          </a:p>
          <a:p>
            <a:pPr marL="285750" indent="-285750">
              <a:buFont typeface="Arial"/>
              <a:buChar char="•"/>
            </a:pPr>
            <a:r>
              <a:rPr lang="en-US" sz="1600" b="1" dirty="0"/>
              <a:t>are defined by specific </a:t>
            </a:r>
            <a:r>
              <a:rPr lang="en-US" sz="1600" b="1" dirty="0" err="1"/>
              <a:t>misfolded</a:t>
            </a:r>
            <a:r>
              <a:rPr lang="en-US" sz="1600" b="1" dirty="0"/>
              <a:t> protein deposits</a:t>
            </a:r>
          </a:p>
          <a:p>
            <a:r>
              <a:rPr lang="en-US" b="1" dirty="0"/>
              <a:t>Causes not always clear.  </a:t>
            </a:r>
          </a:p>
          <a:p>
            <a:pPr marL="285750" indent="-285750">
              <a:buFont typeface="Arial"/>
              <a:buChar char="•"/>
            </a:pPr>
            <a:r>
              <a:rPr lang="en-US" sz="1600" b="1" dirty="0"/>
              <a:t>Some have contributing genetic factors</a:t>
            </a:r>
          </a:p>
          <a:p>
            <a:pPr marL="285750" indent="-285750">
              <a:buFont typeface="Arial"/>
              <a:buChar char="•"/>
            </a:pPr>
            <a:r>
              <a:rPr lang="en-US" sz="1600" b="1" dirty="0"/>
              <a:t>Can be passed through infected tissue</a:t>
            </a:r>
          </a:p>
          <a:p>
            <a:pPr marL="285750" indent="-285750">
              <a:buFont typeface="Arial"/>
              <a:buChar char="•"/>
            </a:pPr>
            <a:endParaRPr lang="en-US" b="1" dirty="0"/>
          </a:p>
        </p:txBody>
      </p:sp>
      <p:sp>
        <p:nvSpPr>
          <p:cNvPr id="15" name="Rectangle 14"/>
          <p:cNvSpPr/>
          <p:nvPr/>
        </p:nvSpPr>
        <p:spPr>
          <a:xfrm>
            <a:off x="131957" y="3268283"/>
            <a:ext cx="8847103" cy="3397060"/>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64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proteins work</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758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Common folding patterns</a:t>
            </a:r>
          </a:p>
        </p:txBody>
      </p:sp>
      <p:sp>
        <p:nvSpPr>
          <p:cNvPr id="8" name="Subtitle 7"/>
          <p:cNvSpPr>
            <a:spLocks noGrp="1"/>
          </p:cNvSpPr>
          <p:nvPr>
            <p:ph type="subTitle" idx="1"/>
          </p:nvPr>
        </p:nvSpPr>
        <p:spPr/>
        <p:txBody>
          <a:bodyPr/>
          <a:lstStyle/>
          <a:p>
            <a:r>
              <a:rPr lang="en-US" dirty="0"/>
              <a:t>Alpha helix &amp; Beta sheet</a:t>
            </a:r>
          </a:p>
        </p:txBody>
      </p:sp>
    </p:spTree>
    <p:extLst>
      <p:ext uri="{BB962C8B-B14F-4D97-AF65-F5344CB8AC3E}">
        <p14:creationId xmlns:p14="http://schemas.microsoft.com/office/powerpoint/2010/main" val="136614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4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58" y="1740815"/>
            <a:ext cx="3044637" cy="442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371003" y="285379"/>
            <a:ext cx="5625233" cy="646331"/>
          </a:xfrm>
          <a:prstGeom prst="rect">
            <a:avLst/>
          </a:prstGeom>
          <a:noFill/>
        </p:spPr>
        <p:txBody>
          <a:bodyPr wrap="none" rtlCol="0">
            <a:spAutoFit/>
          </a:bodyPr>
          <a:lstStyle/>
          <a:p>
            <a:r>
              <a:rPr lang="en-US" sz="3600" dirty="0">
                <a:solidFill>
                  <a:schemeClr val="tx2"/>
                </a:solidFill>
              </a:rPr>
              <a:t>Binding to other molecules</a:t>
            </a:r>
          </a:p>
        </p:txBody>
      </p:sp>
      <p:pic>
        <p:nvPicPr>
          <p:cNvPr id="4" name="Picture 3" descr="figure 4-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521" y="2482798"/>
            <a:ext cx="5228845" cy="2903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3625605" y="2019058"/>
            <a:ext cx="5296004" cy="369332"/>
          </a:xfrm>
          <a:prstGeom prst="rect">
            <a:avLst/>
          </a:prstGeom>
          <a:noFill/>
        </p:spPr>
        <p:txBody>
          <a:bodyPr wrap="none" rtlCol="0">
            <a:spAutoFit/>
          </a:bodyPr>
          <a:lstStyle/>
          <a:p>
            <a:r>
              <a:rPr lang="en-US" dirty="0">
                <a:solidFill>
                  <a:srgbClr val="FF0000"/>
                </a:solidFill>
              </a:rPr>
              <a:t>*Ability to bind is dictated by sequence and structure*</a:t>
            </a:r>
          </a:p>
        </p:txBody>
      </p:sp>
      <p:sp>
        <p:nvSpPr>
          <p:cNvPr id="5" name="TextBox 4"/>
          <p:cNvSpPr txBox="1"/>
          <p:nvPr/>
        </p:nvSpPr>
        <p:spPr>
          <a:xfrm>
            <a:off x="3625605" y="5647935"/>
            <a:ext cx="5238761" cy="1015663"/>
          </a:xfrm>
          <a:prstGeom prst="rect">
            <a:avLst/>
          </a:prstGeom>
          <a:noFill/>
        </p:spPr>
        <p:txBody>
          <a:bodyPr wrap="square" rtlCol="0">
            <a:spAutoFit/>
          </a:bodyPr>
          <a:lstStyle/>
          <a:p>
            <a:r>
              <a:rPr lang="en-US" sz="2000" b="1" dirty="0"/>
              <a:t>The function of many proteins is dependent on their ability to bind other proteins</a:t>
            </a:r>
          </a:p>
        </p:txBody>
      </p:sp>
    </p:spTree>
    <p:extLst>
      <p:ext uri="{BB962C8B-B14F-4D97-AF65-F5344CB8AC3E}">
        <p14:creationId xmlns:p14="http://schemas.microsoft.com/office/powerpoint/2010/main" val="133463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descr="figure_04_33"/>
          <p:cNvPicPr>
            <a:picLocks noChangeAspect="1" noChangeArrowheads="1"/>
          </p:cNvPicPr>
          <p:nvPr/>
        </p:nvPicPr>
        <p:blipFill rotWithShape="1">
          <a:blip r:embed="rId3">
            <a:extLst>
              <a:ext uri="{28A0092B-C50C-407E-A947-70E740481C1C}">
                <a14:useLocalDpi xmlns:a14="http://schemas.microsoft.com/office/drawing/2010/main" val="0"/>
              </a:ext>
            </a:extLst>
          </a:blip>
          <a:srcRect b="3817"/>
          <a:stretch/>
        </p:blipFill>
        <p:spPr bwMode="auto">
          <a:xfrm>
            <a:off x="3601061" y="2034839"/>
            <a:ext cx="5531378" cy="3644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178367" y="292511"/>
            <a:ext cx="4290733" cy="646331"/>
          </a:xfrm>
          <a:prstGeom prst="rect">
            <a:avLst/>
          </a:prstGeom>
          <a:noFill/>
        </p:spPr>
        <p:txBody>
          <a:bodyPr wrap="none" rtlCol="0">
            <a:spAutoFit/>
          </a:bodyPr>
          <a:lstStyle/>
          <a:p>
            <a:r>
              <a:rPr lang="en-US" sz="3600" dirty="0">
                <a:solidFill>
                  <a:srgbClr val="D2533C"/>
                </a:solidFill>
              </a:rPr>
              <a:t>Binding for Function</a:t>
            </a:r>
          </a:p>
        </p:txBody>
      </p:sp>
      <p:sp>
        <p:nvSpPr>
          <p:cNvPr id="3" name="TextBox 2"/>
          <p:cNvSpPr txBox="1"/>
          <p:nvPr/>
        </p:nvSpPr>
        <p:spPr>
          <a:xfrm>
            <a:off x="7676266" y="4473306"/>
            <a:ext cx="1670213" cy="769441"/>
          </a:xfrm>
          <a:prstGeom prst="rect">
            <a:avLst/>
          </a:prstGeom>
          <a:noFill/>
        </p:spPr>
        <p:txBody>
          <a:bodyPr wrap="square" rtlCol="0">
            <a:spAutoFit/>
          </a:bodyPr>
          <a:lstStyle/>
          <a:p>
            <a:r>
              <a:rPr lang="en-US" sz="1600" dirty="0">
                <a:solidFill>
                  <a:srgbClr val="FF0000"/>
                </a:solidFill>
              </a:rPr>
              <a:t>Stacked β sheets</a:t>
            </a:r>
          </a:p>
          <a:p>
            <a:pPr algn="ctr"/>
            <a:r>
              <a:rPr lang="en-US" sz="1400" dirty="0">
                <a:solidFill>
                  <a:srgbClr val="FF0000"/>
                </a:solidFill>
              </a:rPr>
              <a:t>Reinforced with disulfide bonds</a:t>
            </a:r>
          </a:p>
        </p:txBody>
      </p:sp>
      <p:cxnSp>
        <p:nvCxnSpPr>
          <p:cNvPr id="5" name="Straight Arrow Connector 4"/>
          <p:cNvCxnSpPr/>
          <p:nvPr/>
        </p:nvCxnSpPr>
        <p:spPr>
          <a:xfrm flipH="1" flipV="1">
            <a:off x="8381692" y="3845475"/>
            <a:ext cx="168026" cy="6278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429486" y="4811861"/>
            <a:ext cx="397304" cy="8756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878" y="938842"/>
            <a:ext cx="3804773" cy="4493537"/>
          </a:xfrm>
          <a:prstGeom prst="rect">
            <a:avLst/>
          </a:prstGeom>
          <a:noFill/>
        </p:spPr>
        <p:txBody>
          <a:bodyPr wrap="square" rtlCol="0">
            <a:spAutoFit/>
          </a:bodyPr>
          <a:lstStyle/>
          <a:p>
            <a:r>
              <a:rPr lang="en-US" sz="2200" b="1" u="sng" dirty="0"/>
              <a:t>Antibodies</a:t>
            </a:r>
          </a:p>
          <a:p>
            <a:pPr marL="285750" indent="-285750">
              <a:buFont typeface="Arial"/>
              <a:buChar char="•"/>
            </a:pPr>
            <a:r>
              <a:rPr lang="en-US" sz="2200" dirty="0"/>
              <a:t>Billions of different antibodies</a:t>
            </a:r>
          </a:p>
          <a:p>
            <a:pPr marL="285750" indent="-285750">
              <a:buFont typeface="Arial"/>
              <a:buChar char="•"/>
            </a:pPr>
            <a:r>
              <a:rPr lang="en-US" sz="2200" dirty="0"/>
              <a:t>Amino acid sequence in </a:t>
            </a:r>
            <a:r>
              <a:rPr lang="en-US" sz="2200" dirty="0" err="1"/>
              <a:t>hypervariable</a:t>
            </a:r>
            <a:r>
              <a:rPr lang="en-US" sz="2200" dirty="0"/>
              <a:t> loops dictates which antigens it binds</a:t>
            </a:r>
          </a:p>
          <a:p>
            <a:pPr marL="285750" indent="-285750">
              <a:buFont typeface="Arial"/>
              <a:buChar char="•"/>
            </a:pPr>
            <a:r>
              <a:rPr lang="en-US" sz="2200" dirty="0"/>
              <a:t>Each with different binding site</a:t>
            </a:r>
          </a:p>
          <a:p>
            <a:pPr marL="285750" indent="-285750">
              <a:buFont typeface="Arial"/>
              <a:buChar char="•"/>
            </a:pPr>
            <a:endParaRPr lang="en-US" sz="2200" dirty="0"/>
          </a:p>
          <a:p>
            <a:r>
              <a:rPr lang="en-US" sz="2200" dirty="0"/>
              <a:t>Overall structure is similar/near identical</a:t>
            </a:r>
          </a:p>
          <a:p>
            <a:endParaRPr lang="en-US" sz="2200" dirty="0"/>
          </a:p>
        </p:txBody>
      </p:sp>
    </p:spTree>
    <p:extLst>
      <p:ext uri="{BB962C8B-B14F-4D97-AF65-F5344CB8AC3E}">
        <p14:creationId xmlns:p14="http://schemas.microsoft.com/office/powerpoint/2010/main" val="83155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367" y="292511"/>
            <a:ext cx="4290733" cy="646331"/>
          </a:xfrm>
          <a:prstGeom prst="rect">
            <a:avLst/>
          </a:prstGeom>
          <a:noFill/>
        </p:spPr>
        <p:txBody>
          <a:bodyPr wrap="none" rtlCol="0">
            <a:spAutoFit/>
          </a:bodyPr>
          <a:lstStyle/>
          <a:p>
            <a:r>
              <a:rPr lang="en-US" sz="3600" dirty="0">
                <a:solidFill>
                  <a:srgbClr val="D2533C"/>
                </a:solidFill>
              </a:rPr>
              <a:t>Binding for Function</a:t>
            </a:r>
          </a:p>
        </p:txBody>
      </p:sp>
      <p:sp>
        <p:nvSpPr>
          <p:cNvPr id="14" name="TextBox 13"/>
          <p:cNvSpPr txBox="1"/>
          <p:nvPr/>
        </p:nvSpPr>
        <p:spPr>
          <a:xfrm>
            <a:off x="76878" y="938842"/>
            <a:ext cx="3804773" cy="5847754"/>
          </a:xfrm>
          <a:prstGeom prst="rect">
            <a:avLst/>
          </a:prstGeom>
          <a:noFill/>
        </p:spPr>
        <p:txBody>
          <a:bodyPr wrap="square" rtlCol="0">
            <a:spAutoFit/>
          </a:bodyPr>
          <a:lstStyle/>
          <a:p>
            <a:r>
              <a:rPr lang="en-US" sz="2200" b="1" u="sng" dirty="0"/>
              <a:t>Antibodies</a:t>
            </a:r>
          </a:p>
          <a:p>
            <a:pPr marL="285750" indent="-285750">
              <a:buFont typeface="Arial"/>
              <a:buChar char="•"/>
            </a:pPr>
            <a:r>
              <a:rPr lang="en-US" sz="2200" dirty="0"/>
              <a:t>Billions of different antibodies</a:t>
            </a:r>
          </a:p>
          <a:p>
            <a:pPr marL="285750" indent="-285750">
              <a:buFont typeface="Arial"/>
              <a:buChar char="•"/>
            </a:pPr>
            <a:r>
              <a:rPr lang="en-US" sz="2200" dirty="0"/>
              <a:t>Amino acid sequence in </a:t>
            </a:r>
            <a:r>
              <a:rPr lang="en-US" sz="2200" dirty="0" err="1"/>
              <a:t>hypervariable</a:t>
            </a:r>
            <a:r>
              <a:rPr lang="en-US" sz="2200" dirty="0"/>
              <a:t> loops dictates which antigens it binds</a:t>
            </a:r>
          </a:p>
          <a:p>
            <a:pPr marL="285750" indent="-285750">
              <a:buFont typeface="Arial"/>
              <a:buChar char="•"/>
            </a:pPr>
            <a:r>
              <a:rPr lang="en-US" sz="2200" dirty="0"/>
              <a:t>Each with different binding site</a:t>
            </a:r>
          </a:p>
          <a:p>
            <a:pPr marL="285750" indent="-285750">
              <a:buFont typeface="Arial"/>
              <a:buChar char="•"/>
            </a:pPr>
            <a:endParaRPr lang="en-US" sz="2200" dirty="0"/>
          </a:p>
          <a:p>
            <a:r>
              <a:rPr lang="en-US" sz="2200" dirty="0"/>
              <a:t>Overall structure is similar/near identical</a:t>
            </a:r>
          </a:p>
          <a:p>
            <a:endParaRPr lang="en-US" sz="2200" dirty="0"/>
          </a:p>
          <a:p>
            <a:r>
              <a:rPr lang="en-US" sz="2200" dirty="0"/>
              <a:t>Small differences in binding sites mean dramatic differences in binding partners</a:t>
            </a:r>
          </a:p>
        </p:txBody>
      </p:sp>
      <p:pic>
        <p:nvPicPr>
          <p:cNvPr id="8" name="Picture 2" descr="panel_04_0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290" y="1149466"/>
            <a:ext cx="5447029" cy="5066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1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panel_04_02d"/>
          <p:cNvPicPr>
            <a:picLocks noChangeAspect="1" noChangeArrowheads="1"/>
          </p:cNvPicPr>
          <p:nvPr/>
        </p:nvPicPr>
        <p:blipFill rotWithShape="1">
          <a:blip r:embed="rId3">
            <a:extLst>
              <a:ext uri="{28A0092B-C50C-407E-A947-70E740481C1C}">
                <a14:useLocalDpi xmlns:a14="http://schemas.microsoft.com/office/drawing/2010/main" val="0"/>
              </a:ext>
            </a:extLst>
          </a:blip>
          <a:srcRect t="7681" b="3527"/>
          <a:stretch/>
        </p:blipFill>
        <p:spPr bwMode="auto">
          <a:xfrm>
            <a:off x="0" y="1698006"/>
            <a:ext cx="4982489" cy="4865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57082" y="428897"/>
            <a:ext cx="9029834" cy="830997"/>
          </a:xfrm>
          <a:prstGeom prst="rect">
            <a:avLst/>
          </a:prstGeom>
          <a:noFill/>
        </p:spPr>
        <p:txBody>
          <a:bodyPr wrap="square" rtlCol="0">
            <a:spAutoFit/>
          </a:bodyPr>
          <a:lstStyle/>
          <a:p>
            <a:r>
              <a:rPr lang="en-US" sz="2400" dirty="0"/>
              <a:t>Variability that allows for great specificity is essential to antibody function: recognizing threats</a:t>
            </a:r>
          </a:p>
        </p:txBody>
      </p:sp>
    </p:spTree>
    <p:extLst>
      <p:ext uri="{BB962C8B-B14F-4D97-AF65-F5344CB8AC3E}">
        <p14:creationId xmlns:p14="http://schemas.microsoft.com/office/powerpoint/2010/main" val="381291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624119"/>
            <a:ext cx="8229600" cy="990600"/>
          </a:xfrm>
        </p:spPr>
        <p:txBody>
          <a:bodyPr>
            <a:normAutofit fontScale="90000"/>
          </a:bodyPr>
          <a:lstStyle/>
          <a:p>
            <a:r>
              <a:rPr lang="en-US" dirty="0">
                <a:latin typeface="Calibri" charset="0"/>
                <a:ea typeface="MS PGothic" charset="0"/>
              </a:rPr>
              <a:t>Differences in </a:t>
            </a:r>
            <a:r>
              <a:rPr lang="en-US" dirty="0" err="1">
                <a:latin typeface="Calibri" charset="0"/>
                <a:ea typeface="MS PGothic" charset="0"/>
              </a:rPr>
              <a:t>hypervariable</a:t>
            </a:r>
            <a:r>
              <a:rPr lang="en-US" dirty="0">
                <a:latin typeface="Calibri" charset="0"/>
                <a:ea typeface="MS PGothic" charset="0"/>
              </a:rPr>
              <a:t> regions permit recognition of billions of antigens.</a:t>
            </a:r>
            <a:br>
              <a:rPr lang="en-US" dirty="0">
                <a:latin typeface="Calibri" charset="0"/>
                <a:ea typeface="MS PGothic" charset="0"/>
              </a:rPr>
            </a:br>
            <a:r>
              <a:rPr lang="en-US" dirty="0">
                <a:latin typeface="Calibri" charset="0"/>
                <a:ea typeface="MS PGothic" charset="0"/>
              </a:rPr>
              <a:t>Based on your reading…</a:t>
            </a:r>
            <a:endParaRPr lang="en-US" dirty="0"/>
          </a:p>
        </p:txBody>
      </p:sp>
      <p:pic>
        <p:nvPicPr>
          <p:cNvPr id="4" name="slide.url=https://www.polleverywhere.com/multiple_choice_polls/tg6kiSoMydXN05P" descr="F49A2203-C33F-4590-96C3-575B1637A4A1.png"/>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77639" y="2065600"/>
            <a:ext cx="6803005" cy="4728900"/>
          </a:xfrm>
          <a:prstGeom prst="rect">
            <a:avLst/>
          </a:prstGeom>
        </p:spPr>
      </p:pic>
    </p:spTree>
    <p:extLst>
      <p:ext uri="{BB962C8B-B14F-4D97-AF65-F5344CB8AC3E}">
        <p14:creationId xmlns:p14="http://schemas.microsoft.com/office/powerpoint/2010/main" val="4113181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082" y="428897"/>
            <a:ext cx="9029834" cy="830997"/>
          </a:xfrm>
          <a:prstGeom prst="rect">
            <a:avLst/>
          </a:prstGeom>
          <a:noFill/>
        </p:spPr>
        <p:txBody>
          <a:bodyPr wrap="square" rtlCol="0">
            <a:spAutoFit/>
          </a:bodyPr>
          <a:lstStyle/>
          <a:p>
            <a:r>
              <a:rPr lang="en-US" sz="2400" dirty="0"/>
              <a:t>Variability that allows for great specificity is essential to antibody function: recognizing threats</a:t>
            </a:r>
          </a:p>
        </p:txBody>
      </p:sp>
      <p:pic>
        <p:nvPicPr>
          <p:cNvPr id="6" name="Picture 2" descr="panel_04_02d"/>
          <p:cNvPicPr>
            <a:picLocks noChangeAspect="1" noChangeArrowheads="1"/>
          </p:cNvPicPr>
          <p:nvPr/>
        </p:nvPicPr>
        <p:blipFill rotWithShape="1">
          <a:blip r:embed="rId5">
            <a:extLst>
              <a:ext uri="{28A0092B-C50C-407E-A947-70E740481C1C}">
                <a14:useLocalDpi xmlns:a14="http://schemas.microsoft.com/office/drawing/2010/main" val="0"/>
              </a:ext>
            </a:extLst>
          </a:blip>
          <a:srcRect t="7681" b="3527"/>
          <a:stretch/>
        </p:blipFill>
        <p:spPr bwMode="auto">
          <a:xfrm>
            <a:off x="0" y="1698006"/>
            <a:ext cx="4982489" cy="4865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01.1_Neutrophil_Chase-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17191" y="2721669"/>
            <a:ext cx="5258268" cy="3943701"/>
          </a:xfrm>
          <a:prstGeom prst="rect">
            <a:avLst/>
          </a:prstGeom>
          <a:ln w="57150" cmpd="sng">
            <a:solidFill>
              <a:srgbClr val="0000FF"/>
            </a:solidFill>
          </a:ln>
        </p:spPr>
      </p:pic>
      <p:sp>
        <p:nvSpPr>
          <p:cNvPr id="4" name="TextBox 3"/>
          <p:cNvSpPr txBox="1"/>
          <p:nvPr/>
        </p:nvSpPr>
        <p:spPr>
          <a:xfrm>
            <a:off x="256149" y="1464133"/>
            <a:ext cx="8773683" cy="830997"/>
          </a:xfrm>
          <a:prstGeom prst="rect">
            <a:avLst/>
          </a:prstGeom>
          <a:solidFill>
            <a:schemeClr val="bg1"/>
          </a:solidFill>
          <a:ln w="57150" cmpd="sng">
            <a:solidFill>
              <a:srgbClr val="0000FF"/>
            </a:solidFill>
          </a:ln>
        </p:spPr>
        <p:txBody>
          <a:bodyPr wrap="square" rtlCol="0">
            <a:spAutoFit/>
          </a:bodyPr>
          <a:lstStyle/>
          <a:p>
            <a:r>
              <a:rPr lang="en-US" sz="2400" dirty="0"/>
              <a:t>Conserved regions are also essential for function: activating immune response</a:t>
            </a:r>
          </a:p>
        </p:txBody>
      </p:sp>
    </p:spTree>
    <p:extLst>
      <p:ext uri="{BB962C8B-B14F-4D97-AF65-F5344CB8AC3E}">
        <p14:creationId xmlns:p14="http://schemas.microsoft.com/office/powerpoint/2010/main" val="35327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878" y="453660"/>
            <a:ext cx="4290733" cy="646331"/>
          </a:xfrm>
          <a:prstGeom prst="rect">
            <a:avLst/>
          </a:prstGeom>
          <a:noFill/>
        </p:spPr>
        <p:txBody>
          <a:bodyPr wrap="none" rtlCol="0">
            <a:spAutoFit/>
          </a:bodyPr>
          <a:lstStyle/>
          <a:p>
            <a:r>
              <a:rPr lang="en-US" sz="3600" dirty="0">
                <a:solidFill>
                  <a:srgbClr val="D2533C"/>
                </a:solidFill>
              </a:rPr>
              <a:t>Binding for Function</a:t>
            </a:r>
          </a:p>
        </p:txBody>
      </p:sp>
      <p:sp>
        <p:nvSpPr>
          <p:cNvPr id="3" name="TextBox 2"/>
          <p:cNvSpPr txBox="1"/>
          <p:nvPr/>
        </p:nvSpPr>
        <p:spPr>
          <a:xfrm>
            <a:off x="76878" y="1108892"/>
            <a:ext cx="8759147" cy="3108544"/>
          </a:xfrm>
          <a:prstGeom prst="rect">
            <a:avLst/>
          </a:prstGeom>
          <a:noFill/>
        </p:spPr>
        <p:txBody>
          <a:bodyPr wrap="square" rtlCol="0">
            <a:spAutoFit/>
          </a:bodyPr>
          <a:lstStyle/>
          <a:p>
            <a:r>
              <a:rPr lang="en-US" sz="2400" dirty="0"/>
              <a:t>Enzymes: chemically modify other proteins</a:t>
            </a:r>
          </a:p>
          <a:p>
            <a:pPr marL="342900" indent="-342900">
              <a:buFont typeface="+mj-lt"/>
              <a:buAutoNum type="arabicPeriod"/>
            </a:pPr>
            <a:r>
              <a:rPr lang="en-US" sz="2000" dirty="0"/>
              <a:t>Bind substrate</a:t>
            </a:r>
          </a:p>
          <a:p>
            <a:pPr marL="342900" indent="-342900">
              <a:buFont typeface="+mj-lt"/>
              <a:buAutoNum type="arabicPeriod"/>
            </a:pPr>
            <a:r>
              <a:rPr lang="en-US" sz="2000" dirty="0"/>
              <a:t>Catalyze reaction to make or break covalent bonds</a:t>
            </a:r>
          </a:p>
          <a:p>
            <a:pPr marL="342900" indent="-342900">
              <a:buFont typeface="+mj-lt"/>
              <a:buAutoNum type="arabicPeriod"/>
            </a:pPr>
            <a:r>
              <a:rPr lang="en-US" sz="2000" dirty="0"/>
              <a:t>Release product</a:t>
            </a:r>
          </a:p>
          <a:p>
            <a:pPr marL="342900" indent="-342900">
              <a:buFont typeface="+mj-lt"/>
              <a:buAutoNum type="arabicPeriod"/>
            </a:pPr>
            <a:r>
              <a:rPr lang="en-US" sz="2000" dirty="0"/>
              <a:t>Repeat steps 1-3</a:t>
            </a:r>
          </a:p>
          <a:p>
            <a:pPr marL="342900" indent="-342900">
              <a:buFont typeface="+mj-lt"/>
              <a:buAutoNum type="arabicPeriod"/>
            </a:pPr>
            <a:endParaRPr lang="en-US" sz="2000" dirty="0"/>
          </a:p>
          <a:p>
            <a:r>
              <a:rPr lang="en-US" sz="2400" dirty="0"/>
              <a:t>Amino acid sequence denotes specificity of an enzyme</a:t>
            </a:r>
          </a:p>
          <a:p>
            <a:pPr marL="742950" lvl="1" indent="-285750">
              <a:buFont typeface="Arial"/>
              <a:buChar char="•"/>
            </a:pPr>
            <a:r>
              <a:rPr lang="en-US" sz="2400" dirty="0"/>
              <a:t>Substrates must be a specific size/charge/conformation to access the active site</a:t>
            </a:r>
          </a:p>
        </p:txBody>
      </p:sp>
      <p:pic>
        <p:nvPicPr>
          <p:cNvPr id="4" name="Picture 2" descr="figure_04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47" y="4384244"/>
            <a:ext cx="8531225" cy="242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75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878" y="453660"/>
            <a:ext cx="4290733" cy="646331"/>
          </a:xfrm>
          <a:prstGeom prst="rect">
            <a:avLst/>
          </a:prstGeom>
          <a:noFill/>
        </p:spPr>
        <p:txBody>
          <a:bodyPr wrap="none" rtlCol="0">
            <a:spAutoFit/>
          </a:bodyPr>
          <a:lstStyle/>
          <a:p>
            <a:r>
              <a:rPr lang="en-US" sz="3600" dirty="0">
                <a:solidFill>
                  <a:srgbClr val="D2533C"/>
                </a:solidFill>
              </a:rPr>
              <a:t>Binding for Function</a:t>
            </a:r>
          </a:p>
        </p:txBody>
      </p:sp>
      <p:sp>
        <p:nvSpPr>
          <p:cNvPr id="3" name="TextBox 2"/>
          <p:cNvSpPr txBox="1"/>
          <p:nvPr/>
        </p:nvSpPr>
        <p:spPr>
          <a:xfrm>
            <a:off x="76878" y="1108892"/>
            <a:ext cx="8759147" cy="4339650"/>
          </a:xfrm>
          <a:prstGeom prst="rect">
            <a:avLst/>
          </a:prstGeom>
          <a:noFill/>
        </p:spPr>
        <p:txBody>
          <a:bodyPr wrap="square" rtlCol="0">
            <a:spAutoFit/>
          </a:bodyPr>
          <a:lstStyle/>
          <a:p>
            <a:r>
              <a:rPr lang="en-US" sz="2400" dirty="0"/>
              <a:t>Enzymes: chemically modify other proteins</a:t>
            </a:r>
          </a:p>
          <a:p>
            <a:pPr marL="342900" indent="-342900">
              <a:buFont typeface="+mj-lt"/>
              <a:buAutoNum type="arabicPeriod"/>
            </a:pPr>
            <a:r>
              <a:rPr lang="en-US" sz="2000" dirty="0"/>
              <a:t>Bind substrate</a:t>
            </a:r>
          </a:p>
          <a:p>
            <a:pPr marL="342900" indent="-342900">
              <a:buFont typeface="+mj-lt"/>
              <a:buAutoNum type="arabicPeriod"/>
            </a:pPr>
            <a:r>
              <a:rPr lang="en-US" sz="2000" dirty="0"/>
              <a:t>Catalyze reaction to make or break covalent bonds</a:t>
            </a:r>
          </a:p>
          <a:p>
            <a:pPr marL="342900" indent="-342900">
              <a:buFont typeface="+mj-lt"/>
              <a:buAutoNum type="arabicPeriod"/>
            </a:pPr>
            <a:r>
              <a:rPr lang="en-US" sz="2000" dirty="0"/>
              <a:t>Release product</a:t>
            </a:r>
          </a:p>
          <a:p>
            <a:pPr marL="342900" indent="-342900">
              <a:buFont typeface="+mj-lt"/>
              <a:buAutoNum type="arabicPeriod"/>
            </a:pPr>
            <a:r>
              <a:rPr lang="en-US" sz="2000" dirty="0"/>
              <a:t>Repeat steps 1-3</a:t>
            </a:r>
          </a:p>
          <a:p>
            <a:pPr marL="342900" indent="-342900">
              <a:buFont typeface="+mj-lt"/>
              <a:buAutoNum type="arabicPeriod"/>
            </a:pPr>
            <a:endParaRPr lang="en-US" sz="2000" dirty="0"/>
          </a:p>
          <a:p>
            <a:r>
              <a:rPr lang="en-US" sz="2400" dirty="0"/>
              <a:t>Amino acid sequence denotes specificity of an enzyme</a:t>
            </a:r>
          </a:p>
          <a:p>
            <a:pPr marL="742950" lvl="1" indent="-285750">
              <a:buFont typeface="Arial"/>
              <a:buChar char="•"/>
            </a:pPr>
            <a:r>
              <a:rPr lang="en-US" sz="2400" dirty="0"/>
              <a:t>Substrates must be a specific size/charge/conformation to access the active site</a:t>
            </a:r>
          </a:p>
          <a:p>
            <a:pPr marL="742950" lvl="1" indent="-285750">
              <a:buFont typeface="Arial"/>
              <a:buChar char="•"/>
            </a:pPr>
            <a:r>
              <a:rPr lang="en-US" sz="2000" dirty="0"/>
              <a:t>Substrate binding to the enzyme promotes the reaction</a:t>
            </a:r>
          </a:p>
          <a:p>
            <a:pPr marL="1371600" lvl="2" indent="-457200">
              <a:buFont typeface="+mj-lt"/>
              <a:buAutoNum type="arabicPeriod"/>
            </a:pPr>
            <a:r>
              <a:rPr lang="en-US" sz="2000" dirty="0"/>
              <a:t>Proximity or two substrates</a:t>
            </a:r>
          </a:p>
          <a:p>
            <a:pPr marL="1371600" lvl="2" indent="-457200">
              <a:buFont typeface="+mj-lt"/>
              <a:buAutoNum type="arabicPeriod"/>
            </a:pPr>
            <a:r>
              <a:rPr lang="en-US" sz="2000" dirty="0"/>
              <a:t>Stabilize charged intermediates</a:t>
            </a:r>
          </a:p>
          <a:p>
            <a:pPr marL="1371600" lvl="2" indent="-457200">
              <a:buFont typeface="+mj-lt"/>
              <a:buAutoNum type="arabicPeriod"/>
            </a:pPr>
            <a:r>
              <a:rPr lang="en-US" sz="2000" dirty="0"/>
              <a:t>Conformation change</a:t>
            </a:r>
          </a:p>
        </p:txBody>
      </p:sp>
      <p:pic>
        <p:nvPicPr>
          <p:cNvPr id="5" name="Picture 2" descr="figure_04_36"/>
          <p:cNvPicPr>
            <a:picLocks noChangeAspect="1" noChangeArrowheads="1"/>
          </p:cNvPicPr>
          <p:nvPr/>
        </p:nvPicPr>
        <p:blipFill rotWithShape="1">
          <a:blip r:embed="rId3">
            <a:extLst>
              <a:ext uri="{28A0092B-C50C-407E-A947-70E740481C1C}">
                <a14:useLocalDpi xmlns:a14="http://schemas.microsoft.com/office/drawing/2010/main" val="0"/>
              </a:ext>
            </a:extLst>
          </a:blip>
          <a:srcRect b="47299"/>
          <a:stretch/>
        </p:blipFill>
        <p:spPr bwMode="auto">
          <a:xfrm>
            <a:off x="3829349" y="5331140"/>
            <a:ext cx="5174644" cy="124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4295500" y="6449551"/>
            <a:ext cx="4161228" cy="369332"/>
          </a:xfrm>
          <a:prstGeom prst="rect">
            <a:avLst/>
          </a:prstGeom>
          <a:noFill/>
        </p:spPr>
        <p:txBody>
          <a:bodyPr wrap="none" rtlCol="0">
            <a:spAutoFit/>
          </a:bodyPr>
          <a:lstStyle/>
          <a:p>
            <a:r>
              <a:rPr lang="en-US" b="1" dirty="0"/>
              <a:t>1                           2                             3</a:t>
            </a:r>
          </a:p>
        </p:txBody>
      </p:sp>
    </p:spTree>
    <p:extLst>
      <p:ext uri="{BB962C8B-B14F-4D97-AF65-F5344CB8AC3E}">
        <p14:creationId xmlns:p14="http://schemas.microsoft.com/office/powerpoint/2010/main" val="2007527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Control of protein function</a:t>
            </a:r>
            <a:br>
              <a:rPr lang="en-US" dirty="0"/>
            </a:br>
            <a:endParaRPr lang="en-US" dirty="0"/>
          </a:p>
        </p:txBody>
      </p:sp>
      <p:sp>
        <p:nvSpPr>
          <p:cNvPr id="3" name="Text Placeholder 2"/>
          <p:cNvSpPr>
            <a:spLocks noGrp="1"/>
          </p:cNvSpPr>
          <p:nvPr>
            <p:ph type="subTitle" idx="1"/>
          </p:nvPr>
        </p:nvSpPr>
        <p:spPr/>
        <p:txBody>
          <a:bodyPr/>
          <a:lstStyle/>
          <a:p>
            <a:r>
              <a:rPr lang="en-US" dirty="0"/>
              <a:t>Direct binding</a:t>
            </a:r>
          </a:p>
          <a:p>
            <a:r>
              <a:rPr lang="en-US" dirty="0"/>
              <a:t>Covalent modifications</a:t>
            </a:r>
          </a:p>
        </p:txBody>
      </p:sp>
    </p:spTree>
    <p:extLst>
      <p:ext uri="{BB962C8B-B14F-4D97-AF65-F5344CB8AC3E}">
        <p14:creationId xmlns:p14="http://schemas.microsoft.com/office/powerpoint/2010/main" val="1188686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68"/>
            <a:ext cx="8229600" cy="990600"/>
          </a:xfrm>
        </p:spPr>
        <p:txBody>
          <a:bodyPr>
            <a:normAutofit/>
          </a:bodyPr>
          <a:lstStyle/>
          <a:p>
            <a:pPr algn="l"/>
            <a:r>
              <a:rPr lang="en-US" sz="3600" dirty="0">
                <a:solidFill>
                  <a:srgbClr val="D2533C"/>
                </a:solidFill>
              </a:rPr>
              <a:t>Direct biding to regulate enzyme activity</a:t>
            </a:r>
          </a:p>
        </p:txBody>
      </p:sp>
      <p:sp>
        <p:nvSpPr>
          <p:cNvPr id="3" name="Content Placeholder 2"/>
          <p:cNvSpPr>
            <a:spLocks noGrp="1"/>
          </p:cNvSpPr>
          <p:nvPr>
            <p:ph idx="1"/>
          </p:nvPr>
        </p:nvSpPr>
        <p:spPr>
          <a:xfrm>
            <a:off x="457200" y="1600200"/>
            <a:ext cx="3464659" cy="4525963"/>
          </a:xfrm>
        </p:spPr>
        <p:txBody>
          <a:bodyPr>
            <a:normAutofit/>
          </a:bodyPr>
          <a:lstStyle/>
          <a:p>
            <a:r>
              <a:rPr lang="en-US" sz="2400" dirty="0"/>
              <a:t>Feedback loops</a:t>
            </a:r>
          </a:p>
          <a:p>
            <a:pPr lvl="1"/>
            <a:r>
              <a:rPr lang="en-US" sz="2400" dirty="0"/>
              <a:t>Downstream product binds upstream protein</a:t>
            </a:r>
          </a:p>
          <a:p>
            <a:pPr lvl="1"/>
            <a:r>
              <a:rPr lang="en-US" sz="2400" dirty="0"/>
              <a:t>limits activity (or promotes activity)</a:t>
            </a:r>
          </a:p>
        </p:txBody>
      </p:sp>
      <p:pic>
        <p:nvPicPr>
          <p:cNvPr id="4" name="Picture 2" descr="figure_04_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323" y="2073158"/>
            <a:ext cx="3529672" cy="352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34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9176" y="1197710"/>
            <a:ext cx="4286624" cy="5193946"/>
          </a:xfrm>
        </p:spPr>
        <p:txBody>
          <a:bodyPr>
            <a:noAutofit/>
          </a:bodyPr>
          <a:lstStyle/>
          <a:p>
            <a:r>
              <a:rPr lang="en-US" sz="2400" dirty="0"/>
              <a:t>Common folding pattern</a:t>
            </a:r>
          </a:p>
          <a:p>
            <a:r>
              <a:rPr lang="en-US" sz="2400" dirty="0"/>
              <a:t>formed by many similar amino acids in a row</a:t>
            </a:r>
          </a:p>
          <a:p>
            <a:pPr lvl="1"/>
            <a:r>
              <a:rPr lang="en-US" sz="2000" dirty="0"/>
              <a:t>Two ‘flavors’: right handed and left handed</a:t>
            </a:r>
          </a:p>
          <a:p>
            <a:r>
              <a:rPr lang="en-US" sz="2400" dirty="0"/>
              <a:t>Side chains face out</a:t>
            </a:r>
          </a:p>
          <a:p>
            <a:r>
              <a:rPr lang="en-US" sz="2400" dirty="0">
                <a:solidFill>
                  <a:schemeClr val="tx2"/>
                </a:solidFill>
              </a:rPr>
              <a:t>Hydrogen bond linking every 4</a:t>
            </a:r>
            <a:r>
              <a:rPr lang="en-US" sz="2400" baseline="30000" dirty="0">
                <a:solidFill>
                  <a:schemeClr val="tx2"/>
                </a:solidFill>
              </a:rPr>
              <a:t>th</a:t>
            </a:r>
            <a:r>
              <a:rPr lang="en-US" sz="2400" dirty="0">
                <a:solidFill>
                  <a:schemeClr val="tx2"/>
                </a:solidFill>
              </a:rPr>
              <a:t> carboxyl (CO) of one peptide bond to amino (NH) group of another</a:t>
            </a:r>
          </a:p>
          <a:p>
            <a:r>
              <a:rPr lang="en-US" sz="2400" dirty="0"/>
              <a:t>Interactions between adjacent amino acids dictates number of turns and width of the spiral</a:t>
            </a:r>
          </a:p>
          <a:p>
            <a:pPr marL="0" indent="0">
              <a:buNone/>
            </a:pPr>
            <a:endParaRPr lang="en-US" sz="2400" dirty="0"/>
          </a:p>
        </p:txBody>
      </p:sp>
      <p:pic>
        <p:nvPicPr>
          <p:cNvPr id="5" name="Picture 2" descr="figure_04_13"/>
          <p:cNvPicPr>
            <a:picLocks noChangeAspect="1" noChangeArrowheads="1"/>
          </p:cNvPicPr>
          <p:nvPr/>
        </p:nvPicPr>
        <p:blipFill rotWithShape="1">
          <a:blip r:embed="rId3">
            <a:extLst>
              <a:ext uri="{28A0092B-C50C-407E-A947-70E740481C1C}">
                <a14:useLocalDpi xmlns:a14="http://schemas.microsoft.com/office/drawing/2010/main" val="0"/>
              </a:ext>
            </a:extLst>
          </a:blip>
          <a:srcRect r="22946" b="55912"/>
          <a:stretch/>
        </p:blipFill>
        <p:spPr bwMode="auto">
          <a:xfrm>
            <a:off x="5422154" y="540306"/>
            <a:ext cx="3512671" cy="3075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43647" y="407485"/>
            <a:ext cx="1912471" cy="822523"/>
          </a:xfrm>
        </p:spPr>
        <p:txBody>
          <a:bodyPr>
            <a:normAutofit/>
          </a:bodyPr>
          <a:lstStyle/>
          <a:p>
            <a:r>
              <a:rPr lang="en-US" sz="3600" dirty="0"/>
              <a:t>α helix</a:t>
            </a:r>
          </a:p>
        </p:txBody>
      </p:sp>
      <p:pic>
        <p:nvPicPr>
          <p:cNvPr id="6" name="Picture 2" descr="figure_04_14"/>
          <p:cNvPicPr>
            <a:picLocks noChangeAspect="1" noChangeArrowheads="1"/>
          </p:cNvPicPr>
          <p:nvPr/>
        </p:nvPicPr>
        <p:blipFill rotWithShape="1">
          <a:blip r:embed="rId4">
            <a:extLst>
              <a:ext uri="{28A0092B-C50C-407E-A947-70E740481C1C}">
                <a14:useLocalDpi xmlns:a14="http://schemas.microsoft.com/office/drawing/2010/main" val="0"/>
              </a:ext>
            </a:extLst>
          </a:blip>
          <a:srcRect r="33899" b="10478"/>
          <a:stretch/>
        </p:blipFill>
        <p:spPr bwMode="auto">
          <a:xfrm>
            <a:off x="5693678" y="3640574"/>
            <a:ext cx="3241147" cy="3217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6219951" y="1418799"/>
            <a:ext cx="392788" cy="835260"/>
          </a:xfrm>
          <a:prstGeom prst="rect">
            <a:avLst/>
          </a:prstGeom>
          <a:noFill/>
          <a:ln w="571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21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7904"/>
            <a:ext cx="8301617" cy="1369460"/>
          </a:xfrm>
        </p:spPr>
        <p:txBody>
          <a:bodyPr>
            <a:normAutofit/>
          </a:bodyPr>
          <a:lstStyle/>
          <a:p>
            <a:pPr marL="0" indent="0">
              <a:buNone/>
            </a:pPr>
            <a:r>
              <a:rPr lang="en-US" sz="2400" dirty="0"/>
              <a:t>Allosteric interactions= multiple binding sites that influence one another</a:t>
            </a:r>
          </a:p>
          <a:p>
            <a:pPr marL="914400" lvl="1" indent="-457200">
              <a:buFont typeface="+mj-lt"/>
              <a:buAutoNum type="arabicPeriod"/>
            </a:pPr>
            <a:r>
              <a:rPr lang="en-US" sz="2400" b="1" dirty="0"/>
              <a:t>cooperative binding</a:t>
            </a:r>
          </a:p>
        </p:txBody>
      </p:sp>
      <p:pic>
        <p:nvPicPr>
          <p:cNvPr id="5" name="Picture 2" descr="figure_04_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54" y="2422293"/>
            <a:ext cx="7613619" cy="4335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2225"/>
            <a:ext cx="8229600" cy="1143000"/>
          </a:xfrm>
        </p:spPr>
        <p:txBody>
          <a:bodyPr>
            <a:normAutofit/>
          </a:bodyPr>
          <a:lstStyle/>
          <a:p>
            <a:pPr algn="l"/>
            <a:r>
              <a:rPr lang="en-US" sz="3600" dirty="0">
                <a:solidFill>
                  <a:srgbClr val="D2533C"/>
                </a:solidFill>
              </a:rPr>
              <a:t>Direct biding to regulate enzyme activity</a:t>
            </a:r>
          </a:p>
        </p:txBody>
      </p:sp>
    </p:spTree>
    <p:extLst>
      <p:ext uri="{BB962C8B-B14F-4D97-AF65-F5344CB8AC3E}">
        <p14:creationId xmlns:p14="http://schemas.microsoft.com/office/powerpoint/2010/main" val="2578042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7904"/>
            <a:ext cx="8301617" cy="1369460"/>
          </a:xfrm>
        </p:spPr>
        <p:txBody>
          <a:bodyPr>
            <a:normAutofit fontScale="92500" lnSpcReduction="20000"/>
          </a:bodyPr>
          <a:lstStyle/>
          <a:p>
            <a:pPr marL="0" indent="0">
              <a:buNone/>
            </a:pPr>
            <a:r>
              <a:rPr lang="en-US" sz="2400" dirty="0"/>
              <a:t>Allosteric interactions= multiple binding sites that influence one another</a:t>
            </a:r>
          </a:p>
          <a:p>
            <a:pPr marL="914400" lvl="1" indent="-457200">
              <a:buFont typeface="+mj-lt"/>
              <a:buAutoNum type="arabicPeriod"/>
            </a:pPr>
            <a:r>
              <a:rPr lang="en-US" sz="2400" dirty="0"/>
              <a:t>cooperative binding</a:t>
            </a:r>
          </a:p>
          <a:p>
            <a:pPr marL="914400" lvl="1" indent="-457200">
              <a:buFont typeface="+mj-lt"/>
              <a:buAutoNum type="arabicPeriod"/>
            </a:pPr>
            <a:r>
              <a:rPr lang="en-US" sz="2400" b="1" dirty="0"/>
              <a:t>Inhibitory Binding</a:t>
            </a:r>
          </a:p>
        </p:txBody>
      </p:sp>
      <p:pic>
        <p:nvPicPr>
          <p:cNvPr id="6" name="Picture 2" descr="figure_04_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915" y="2867837"/>
            <a:ext cx="7109380" cy="3798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2225"/>
            <a:ext cx="8229600" cy="1143000"/>
          </a:xfrm>
        </p:spPr>
        <p:txBody>
          <a:bodyPr>
            <a:normAutofit/>
          </a:bodyPr>
          <a:lstStyle/>
          <a:p>
            <a:pPr algn="l"/>
            <a:r>
              <a:rPr lang="en-US" sz="3600" dirty="0">
                <a:solidFill>
                  <a:srgbClr val="D2533C"/>
                </a:solidFill>
              </a:rPr>
              <a:t>Direct biding to regulate enzyme activity</a:t>
            </a:r>
          </a:p>
        </p:txBody>
      </p:sp>
    </p:spTree>
    <p:extLst>
      <p:ext uri="{BB962C8B-B14F-4D97-AF65-F5344CB8AC3E}">
        <p14:creationId xmlns:p14="http://schemas.microsoft.com/office/powerpoint/2010/main" val="141718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_04_42a"/>
          <p:cNvPicPr>
            <a:picLocks noChangeAspect="1" noChangeArrowheads="1"/>
          </p:cNvPicPr>
          <p:nvPr/>
        </p:nvPicPr>
        <p:blipFill rotWithShape="1">
          <a:blip r:embed="rId3">
            <a:extLst>
              <a:ext uri="{28A0092B-C50C-407E-A947-70E740481C1C}">
                <a14:useLocalDpi xmlns:a14="http://schemas.microsoft.com/office/drawing/2010/main" val="0"/>
              </a:ext>
            </a:extLst>
          </a:blip>
          <a:srcRect b="3395"/>
          <a:stretch/>
        </p:blipFill>
        <p:spPr bwMode="auto">
          <a:xfrm>
            <a:off x="4552386" y="2883258"/>
            <a:ext cx="4425918" cy="3805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9895" y="8228"/>
            <a:ext cx="9044105" cy="1143000"/>
          </a:xfrm>
        </p:spPr>
        <p:txBody>
          <a:bodyPr>
            <a:normAutofit/>
          </a:bodyPr>
          <a:lstStyle/>
          <a:p>
            <a:pPr algn="l"/>
            <a:r>
              <a:rPr lang="en-US" sz="3600" dirty="0">
                <a:solidFill>
                  <a:srgbClr val="D2533C"/>
                </a:solidFill>
              </a:rPr>
              <a:t>Covalent modifications to regulate activity</a:t>
            </a:r>
          </a:p>
        </p:txBody>
      </p:sp>
      <p:sp>
        <p:nvSpPr>
          <p:cNvPr id="8" name="Content Placeholder 2"/>
          <p:cNvSpPr txBox="1">
            <a:spLocks/>
          </p:cNvSpPr>
          <p:nvPr/>
        </p:nvSpPr>
        <p:spPr>
          <a:xfrm>
            <a:off x="457200" y="1110711"/>
            <a:ext cx="8301617" cy="13694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Inhibitory binding (pathway feedback) and enzyme regulation (cooperative and inhibitory) rely on non-covalent interactions</a:t>
            </a:r>
          </a:p>
          <a:p>
            <a:endParaRPr lang="en-US" sz="2000" dirty="0"/>
          </a:p>
          <a:p>
            <a:r>
              <a:rPr lang="en-US" sz="2000" b="1" dirty="0"/>
              <a:t>Post-translational modifications: covalently linked</a:t>
            </a:r>
          </a:p>
          <a:p>
            <a:pPr lvl="1"/>
            <a:r>
              <a:rPr lang="en-US" sz="2000" dirty="0"/>
              <a:t>Placed on proteins </a:t>
            </a:r>
            <a:r>
              <a:rPr lang="en-US" sz="2000" i="1" dirty="0"/>
              <a:t>after</a:t>
            </a:r>
            <a:r>
              <a:rPr lang="en-US" sz="2000" dirty="0"/>
              <a:t> they are made and folded</a:t>
            </a:r>
          </a:p>
          <a:p>
            <a:pPr lvl="1"/>
            <a:r>
              <a:rPr lang="en-US" sz="2000" dirty="0"/>
              <a:t>Influence structure and/or function</a:t>
            </a:r>
          </a:p>
        </p:txBody>
      </p:sp>
      <p:sp>
        <p:nvSpPr>
          <p:cNvPr id="6" name="TextBox 5"/>
          <p:cNvSpPr txBox="1"/>
          <p:nvPr/>
        </p:nvSpPr>
        <p:spPr>
          <a:xfrm>
            <a:off x="-385317" y="3410272"/>
            <a:ext cx="4809252" cy="2246769"/>
          </a:xfrm>
          <a:prstGeom prst="rect">
            <a:avLst/>
          </a:prstGeom>
          <a:noFill/>
        </p:spPr>
        <p:txBody>
          <a:bodyPr wrap="square" rtlCol="0">
            <a:spAutoFit/>
          </a:bodyPr>
          <a:lstStyle/>
          <a:p>
            <a:r>
              <a:rPr lang="en-US" sz="2000" b="1" dirty="0"/>
              <a:t>	Common modifications:</a:t>
            </a:r>
          </a:p>
          <a:p>
            <a:pPr marL="914400" lvl="1" indent="-457200">
              <a:buFont typeface="+mj-lt"/>
              <a:buAutoNum type="arabicPeriod"/>
            </a:pPr>
            <a:r>
              <a:rPr lang="en-US" sz="2000" dirty="0"/>
              <a:t>Phosphorylation (adding a phosphate group)</a:t>
            </a:r>
          </a:p>
          <a:p>
            <a:pPr marL="914400" lvl="1" indent="-457200">
              <a:buFont typeface="+mj-lt"/>
              <a:buAutoNum type="arabicPeriod"/>
            </a:pPr>
            <a:r>
              <a:rPr lang="en-US" sz="2000" dirty="0" err="1"/>
              <a:t>Ubiquitylation</a:t>
            </a:r>
            <a:r>
              <a:rPr lang="en-US" sz="2000" dirty="0"/>
              <a:t> (adding a ubiquitin protein)</a:t>
            </a:r>
          </a:p>
          <a:p>
            <a:pPr marL="914400" lvl="1" indent="-457200">
              <a:buFont typeface="+mj-lt"/>
              <a:buAutoNum type="arabicPeriod"/>
            </a:pPr>
            <a:r>
              <a:rPr lang="en-US" sz="2000" dirty="0" err="1"/>
              <a:t>Sumoylation</a:t>
            </a:r>
            <a:r>
              <a:rPr lang="en-US" sz="2000" dirty="0"/>
              <a:t> (addition of Small Ubiquitin-like Modifier: SUMO)</a:t>
            </a:r>
          </a:p>
        </p:txBody>
      </p:sp>
    </p:spTree>
    <p:extLst>
      <p:ext uri="{BB962C8B-B14F-4D97-AF65-F5344CB8AC3E}">
        <p14:creationId xmlns:p14="http://schemas.microsoft.com/office/powerpoint/2010/main" val="345313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8"/>
            <a:ext cx="8229600" cy="1143000"/>
          </a:xfrm>
        </p:spPr>
        <p:txBody>
          <a:bodyPr>
            <a:normAutofit/>
          </a:bodyPr>
          <a:lstStyle/>
          <a:p>
            <a:r>
              <a:rPr lang="en-US" sz="3600" dirty="0">
                <a:solidFill>
                  <a:srgbClr val="D2533C"/>
                </a:solidFill>
              </a:rPr>
              <a:t>Covalent modifications to regulate activity</a:t>
            </a:r>
          </a:p>
        </p:txBody>
      </p:sp>
      <p:pic>
        <p:nvPicPr>
          <p:cNvPr id="5" name="Picture 2" descr="figure_04_42"/>
          <p:cNvPicPr>
            <a:picLocks noChangeAspect="1" noChangeArrowheads="1"/>
          </p:cNvPicPr>
          <p:nvPr/>
        </p:nvPicPr>
        <p:blipFill rotWithShape="1">
          <a:blip r:embed="rId3">
            <a:extLst>
              <a:ext uri="{28A0092B-C50C-407E-A947-70E740481C1C}">
                <a14:useLocalDpi xmlns:a14="http://schemas.microsoft.com/office/drawing/2010/main" val="0"/>
              </a:ext>
            </a:extLst>
          </a:blip>
          <a:srcRect t="48675" b="3163"/>
          <a:stretch/>
        </p:blipFill>
        <p:spPr bwMode="auto">
          <a:xfrm>
            <a:off x="2497393" y="1947773"/>
            <a:ext cx="5333831" cy="457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6445493" y="3477063"/>
            <a:ext cx="2544286" cy="923330"/>
          </a:xfrm>
          <a:prstGeom prst="rect">
            <a:avLst/>
          </a:prstGeom>
          <a:noFill/>
        </p:spPr>
        <p:txBody>
          <a:bodyPr wrap="none" rtlCol="0">
            <a:spAutoFit/>
          </a:bodyPr>
          <a:lstStyle/>
          <a:p>
            <a:r>
              <a:rPr lang="en-US" dirty="0">
                <a:solidFill>
                  <a:srgbClr val="FF0000"/>
                </a:solidFill>
              </a:rPr>
              <a:t>Charged group:</a:t>
            </a:r>
          </a:p>
          <a:p>
            <a:pPr marL="285750" indent="-285750">
              <a:buFont typeface="Arial"/>
              <a:buChar char="•"/>
            </a:pPr>
            <a:r>
              <a:rPr lang="en-US" dirty="0">
                <a:solidFill>
                  <a:srgbClr val="FF0000"/>
                </a:solidFill>
              </a:rPr>
              <a:t>Impact protein folding</a:t>
            </a:r>
          </a:p>
          <a:p>
            <a:pPr marL="285750" indent="-285750">
              <a:buFont typeface="Arial"/>
              <a:buChar char="•"/>
            </a:pPr>
            <a:r>
              <a:rPr lang="en-US" dirty="0">
                <a:solidFill>
                  <a:srgbClr val="FF0000"/>
                </a:solidFill>
              </a:rPr>
              <a:t>Binding partners</a:t>
            </a:r>
          </a:p>
        </p:txBody>
      </p:sp>
      <p:sp>
        <p:nvSpPr>
          <p:cNvPr id="6" name="TextBox 5"/>
          <p:cNvSpPr txBox="1"/>
          <p:nvPr/>
        </p:nvSpPr>
        <p:spPr>
          <a:xfrm>
            <a:off x="300221" y="1080714"/>
            <a:ext cx="7417415" cy="707886"/>
          </a:xfrm>
          <a:prstGeom prst="rect">
            <a:avLst/>
          </a:prstGeom>
          <a:noFill/>
        </p:spPr>
        <p:txBody>
          <a:bodyPr wrap="none" rtlCol="0">
            <a:spAutoFit/>
          </a:bodyPr>
          <a:lstStyle/>
          <a:p>
            <a:pPr marL="342900" indent="-342900">
              <a:buFont typeface="Wingdings" charset="2"/>
              <a:buChar char="²"/>
            </a:pPr>
            <a:r>
              <a:rPr lang="en-US" sz="2000" dirty="0"/>
              <a:t>Sometimes adding a phosphate turns ON a protein’s activity</a:t>
            </a:r>
          </a:p>
          <a:p>
            <a:pPr marL="342900" indent="-342900">
              <a:buFont typeface="Wingdings" charset="2"/>
              <a:buChar char="²"/>
            </a:pPr>
            <a:r>
              <a:rPr lang="en-US" sz="2000" dirty="0"/>
              <a:t>Sometimes adding a phosphate turns OFF a protein’s activity</a:t>
            </a:r>
          </a:p>
        </p:txBody>
      </p:sp>
      <p:cxnSp>
        <p:nvCxnSpPr>
          <p:cNvPr id="10" name="Straight Arrow Connector 9"/>
          <p:cNvCxnSpPr/>
          <p:nvPr/>
        </p:nvCxnSpPr>
        <p:spPr>
          <a:xfrm flipH="1" flipV="1">
            <a:off x="6136434" y="2668288"/>
            <a:ext cx="456665" cy="8087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393309" y="4386124"/>
            <a:ext cx="399581" cy="137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8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7"/>
            <a:ext cx="8229600" cy="1143000"/>
          </a:xfrm>
        </p:spPr>
        <p:txBody>
          <a:bodyPr>
            <a:normAutofit/>
          </a:bodyPr>
          <a:lstStyle/>
          <a:p>
            <a:pPr algn="l"/>
            <a:r>
              <a:rPr lang="en-US" sz="3600" dirty="0"/>
              <a:t>Complex regulation of complex activities</a:t>
            </a:r>
          </a:p>
        </p:txBody>
      </p:sp>
      <p:pic>
        <p:nvPicPr>
          <p:cNvPr id="9" name="Picture 2" descr="figure_04_43"/>
          <p:cNvPicPr>
            <a:picLocks noChangeAspect="1" noChangeArrowheads="1"/>
          </p:cNvPicPr>
          <p:nvPr/>
        </p:nvPicPr>
        <p:blipFill rotWithShape="1">
          <a:blip r:embed="rId3">
            <a:extLst>
              <a:ext uri="{28A0092B-C50C-407E-A947-70E740481C1C}">
                <a14:useLocalDpi xmlns:a14="http://schemas.microsoft.com/office/drawing/2010/main" val="0"/>
              </a:ext>
            </a:extLst>
          </a:blip>
          <a:srcRect b="5744"/>
          <a:stretch/>
        </p:blipFill>
        <p:spPr bwMode="auto">
          <a:xfrm>
            <a:off x="361884" y="2903429"/>
            <a:ext cx="8531225" cy="2590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382848" y="1036116"/>
            <a:ext cx="8453177" cy="1938992"/>
          </a:xfrm>
          <a:prstGeom prst="rect">
            <a:avLst/>
          </a:prstGeom>
          <a:noFill/>
        </p:spPr>
        <p:txBody>
          <a:bodyPr wrap="square" rtlCol="0">
            <a:spAutoFit/>
          </a:bodyPr>
          <a:lstStyle/>
          <a:p>
            <a:r>
              <a:rPr lang="en-US" sz="2000" dirty="0"/>
              <a:t>Many proteins exhibit multiple modifications: enable complex, multi-tiered regulation</a:t>
            </a:r>
          </a:p>
          <a:p>
            <a:pPr marL="285750" indent="-285750">
              <a:buFont typeface="Arial"/>
              <a:buChar char="•"/>
            </a:pPr>
            <a:r>
              <a:rPr lang="en-US" sz="2000" dirty="0"/>
              <a:t>Regulate binding partners</a:t>
            </a:r>
          </a:p>
          <a:p>
            <a:pPr marL="285750" indent="-285750">
              <a:buFont typeface="Arial"/>
              <a:buChar char="•"/>
            </a:pPr>
            <a:r>
              <a:rPr lang="en-US" sz="2000" dirty="0"/>
              <a:t>Regulate localization </a:t>
            </a:r>
          </a:p>
          <a:p>
            <a:pPr marL="285750" indent="-285750">
              <a:buFont typeface="Arial"/>
              <a:buChar char="•"/>
            </a:pPr>
            <a:endParaRPr lang="en-US" sz="2000" dirty="0">
              <a:solidFill>
                <a:srgbClr val="FF0000"/>
              </a:solidFill>
            </a:endParaRPr>
          </a:p>
          <a:p>
            <a:r>
              <a:rPr lang="en-US" sz="2000" dirty="0">
                <a:solidFill>
                  <a:schemeClr val="tx2"/>
                </a:solidFill>
              </a:rPr>
              <a:t>Example: p53</a:t>
            </a:r>
          </a:p>
        </p:txBody>
      </p:sp>
      <p:sp>
        <p:nvSpPr>
          <p:cNvPr id="3" name="TextBox 2"/>
          <p:cNvSpPr txBox="1"/>
          <p:nvPr/>
        </p:nvSpPr>
        <p:spPr>
          <a:xfrm>
            <a:off x="376155" y="5522970"/>
            <a:ext cx="8531225" cy="1200329"/>
          </a:xfrm>
          <a:prstGeom prst="rect">
            <a:avLst/>
          </a:prstGeom>
          <a:noFill/>
        </p:spPr>
        <p:txBody>
          <a:bodyPr wrap="square" rtlCol="0">
            <a:spAutoFit/>
          </a:bodyPr>
          <a:lstStyle/>
          <a:p>
            <a:r>
              <a:rPr lang="en-US" dirty="0">
                <a:solidFill>
                  <a:srgbClr val="D2533C"/>
                </a:solidFill>
              </a:rPr>
              <a:t>P53 is a tumor suppressor that senses cellular damage and makes decisions whether to repair the damage, stop the cell from growing and dividing, or activate cell death (apoptosis)</a:t>
            </a:r>
          </a:p>
          <a:p>
            <a:pPr marL="285750" indent="-285750">
              <a:buFont typeface="Arial"/>
              <a:buChar char="•"/>
            </a:pPr>
            <a:r>
              <a:rPr lang="en-US" dirty="0">
                <a:solidFill>
                  <a:srgbClr val="D2533C"/>
                </a:solidFill>
              </a:rPr>
              <a:t>Complex decisions that require complex regulation!</a:t>
            </a:r>
          </a:p>
        </p:txBody>
      </p:sp>
    </p:spTree>
    <p:extLst>
      <p:ext uri="{BB962C8B-B14F-4D97-AF65-F5344CB8AC3E}">
        <p14:creationId xmlns:p14="http://schemas.microsoft.com/office/powerpoint/2010/main" val="297997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7"/>
            <a:ext cx="8229600" cy="1143000"/>
          </a:xfrm>
        </p:spPr>
        <p:txBody>
          <a:bodyPr>
            <a:noAutofit/>
          </a:bodyPr>
          <a:lstStyle/>
          <a:p>
            <a:pPr algn="l"/>
            <a:r>
              <a:rPr lang="en-US" sz="3600" dirty="0"/>
              <a:t>Other ways to regulate using phosphates</a:t>
            </a:r>
          </a:p>
        </p:txBody>
      </p:sp>
      <p:pic>
        <p:nvPicPr>
          <p:cNvPr id="7" name="Picture 2" descr="figure_04_44"/>
          <p:cNvPicPr>
            <a:picLocks noChangeAspect="1" noChangeArrowheads="1"/>
          </p:cNvPicPr>
          <p:nvPr/>
        </p:nvPicPr>
        <p:blipFill rotWithShape="1">
          <a:blip r:embed="rId3">
            <a:extLst>
              <a:ext uri="{28A0092B-C50C-407E-A947-70E740481C1C}">
                <a14:useLocalDpi xmlns:a14="http://schemas.microsoft.com/office/drawing/2010/main" val="0"/>
              </a:ext>
            </a:extLst>
          </a:blip>
          <a:srcRect b="7139"/>
          <a:stretch/>
        </p:blipFill>
        <p:spPr bwMode="auto">
          <a:xfrm>
            <a:off x="304800" y="4180149"/>
            <a:ext cx="8531225" cy="251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304800" y="1067904"/>
            <a:ext cx="8454017" cy="13694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Phosphate NOT enzymatically transferred to a protein</a:t>
            </a:r>
          </a:p>
          <a:p>
            <a:r>
              <a:rPr lang="en-US" sz="2000" dirty="0"/>
              <a:t>Phosphate remains part of </a:t>
            </a:r>
            <a:r>
              <a:rPr lang="en-US" sz="2000" dirty="0" err="1"/>
              <a:t>Guanosine</a:t>
            </a:r>
            <a:r>
              <a:rPr lang="en-US" sz="2000" dirty="0"/>
              <a:t> triphosphate (GTP) or adenosine triphosphate (ATP)</a:t>
            </a:r>
          </a:p>
          <a:p>
            <a:endParaRPr lang="en-US" sz="2000" dirty="0"/>
          </a:p>
          <a:p>
            <a:pPr marL="457200" indent="-457200">
              <a:buFont typeface="+mj-lt"/>
              <a:buAutoNum type="arabicPeriod"/>
            </a:pPr>
            <a:r>
              <a:rPr lang="en-US" sz="2000" dirty="0"/>
              <a:t>GTP binds the protein directly and enforces an ‘</a:t>
            </a:r>
            <a:r>
              <a:rPr lang="en-US" sz="2000" dirty="0">
                <a:solidFill>
                  <a:srgbClr val="D2533C"/>
                </a:solidFill>
              </a:rPr>
              <a:t>active state</a:t>
            </a:r>
            <a:r>
              <a:rPr lang="en-US" sz="2000" dirty="0"/>
              <a:t>’</a:t>
            </a:r>
          </a:p>
          <a:p>
            <a:pPr marL="457200" indent="-457200">
              <a:buFont typeface="+mj-lt"/>
              <a:buAutoNum type="arabicPeriod"/>
            </a:pPr>
            <a:r>
              <a:rPr lang="en-US" sz="2000" dirty="0"/>
              <a:t>Hydrolysis of the bound GTP: </a:t>
            </a:r>
            <a:r>
              <a:rPr lang="en-US" sz="1600" dirty="0">
                <a:sym typeface="Wingdings"/>
              </a:rPr>
              <a:t>GTP GDP + Pi </a:t>
            </a:r>
            <a:r>
              <a:rPr lang="en-US" sz="2000" dirty="0"/>
              <a:t>causes a conformational change and switch to ‘</a:t>
            </a:r>
            <a:r>
              <a:rPr lang="en-US" sz="2000" dirty="0">
                <a:solidFill>
                  <a:srgbClr val="D2533C"/>
                </a:solidFill>
              </a:rPr>
              <a:t>inactive state</a:t>
            </a:r>
            <a:r>
              <a:rPr lang="en-US" sz="2000" dirty="0"/>
              <a:t>’</a:t>
            </a:r>
          </a:p>
          <a:p>
            <a:pPr marL="457200" indent="-457200">
              <a:buFont typeface="+mj-lt"/>
              <a:buAutoNum type="arabicPeriod"/>
            </a:pPr>
            <a:r>
              <a:rPr lang="en-US" sz="2000" dirty="0"/>
              <a:t>GTP is released and can be replaced by new GTP to repeat the cycle</a:t>
            </a:r>
          </a:p>
          <a:p>
            <a:pPr marL="0" indent="0">
              <a:buNone/>
            </a:pPr>
            <a:endParaRPr lang="en-US" sz="2000" dirty="0"/>
          </a:p>
        </p:txBody>
      </p:sp>
    </p:spTree>
    <p:extLst>
      <p:ext uri="{BB962C8B-B14F-4D97-AF65-F5344CB8AC3E}">
        <p14:creationId xmlns:p14="http://schemas.microsoft.com/office/powerpoint/2010/main" val="25031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457200" y="1067904"/>
            <a:ext cx="8301617" cy="13694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GTP and ATP hydrolysis</a:t>
            </a:r>
          </a:p>
          <a:p>
            <a:pPr marL="457200" indent="-457200">
              <a:buFont typeface="+mj-lt"/>
              <a:buAutoNum type="arabicPeriod"/>
            </a:pPr>
            <a:r>
              <a:rPr lang="en-US" sz="2000" dirty="0"/>
              <a:t>binding-hydrolysis-release cycle regulates activity</a:t>
            </a:r>
          </a:p>
          <a:p>
            <a:pPr marL="857250" lvl="1" indent="-457200"/>
            <a:r>
              <a:rPr lang="en-US" sz="2000" dirty="0"/>
              <a:t>Often GTP/ATP-bound form is active</a:t>
            </a:r>
          </a:p>
          <a:p>
            <a:pPr marL="457200" indent="-457200">
              <a:buFont typeface="+mj-lt"/>
              <a:buAutoNum type="arabicPeriod"/>
            </a:pPr>
            <a:r>
              <a:rPr lang="en-US" sz="2000" dirty="0"/>
              <a:t>‘activity’ can be on/off that impact biding partners or larger conformational changes</a:t>
            </a:r>
          </a:p>
        </p:txBody>
      </p:sp>
      <p:pic>
        <p:nvPicPr>
          <p:cNvPr id="3" name="Picture 2" descr="figure_03_21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56" y="2964500"/>
            <a:ext cx="4416961" cy="3813632"/>
          </a:xfrm>
          <a:prstGeom prst="rect">
            <a:avLst/>
          </a:prstGeom>
        </p:spPr>
      </p:pic>
      <p:sp>
        <p:nvSpPr>
          <p:cNvPr id="8" name="Title 1"/>
          <p:cNvSpPr txBox="1">
            <a:spLocks/>
          </p:cNvSpPr>
          <p:nvPr/>
        </p:nvSpPr>
        <p:spPr>
          <a:xfrm>
            <a:off x="457200" y="22497"/>
            <a:ext cx="82296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a:t>Other ways to regulate using phosphates</a:t>
            </a:r>
            <a:endParaRPr lang="en-US" sz="3600" dirty="0"/>
          </a:p>
        </p:txBody>
      </p:sp>
      <p:sp>
        <p:nvSpPr>
          <p:cNvPr id="7" name="TextBox 6"/>
          <p:cNvSpPr txBox="1"/>
          <p:nvPr/>
        </p:nvSpPr>
        <p:spPr>
          <a:xfrm>
            <a:off x="457200" y="3567230"/>
            <a:ext cx="3884655" cy="2031325"/>
          </a:xfrm>
          <a:prstGeom prst="rect">
            <a:avLst/>
          </a:prstGeom>
          <a:noFill/>
        </p:spPr>
        <p:txBody>
          <a:bodyPr wrap="square" rtlCol="0">
            <a:spAutoFit/>
          </a:bodyPr>
          <a:lstStyle/>
          <a:p>
            <a:r>
              <a:rPr lang="en-US" b="1" dirty="0"/>
              <a:t>Example: </a:t>
            </a:r>
            <a:r>
              <a:rPr lang="en-US" b="1" dirty="0" err="1"/>
              <a:t>kinesin</a:t>
            </a:r>
            <a:r>
              <a:rPr lang="en-US" b="1" dirty="0"/>
              <a:t> motor on microtubule tracks</a:t>
            </a:r>
          </a:p>
          <a:p>
            <a:pPr marL="285750" indent="-285750">
              <a:buFont typeface="Arial"/>
              <a:buChar char="•"/>
            </a:pPr>
            <a:r>
              <a:rPr lang="en-US" dirty="0" err="1"/>
              <a:t>Kinesin</a:t>
            </a:r>
            <a:r>
              <a:rPr lang="en-US" dirty="0"/>
              <a:t> binds ATP</a:t>
            </a:r>
          </a:p>
          <a:p>
            <a:pPr marL="285750" indent="-285750">
              <a:buFont typeface="Arial"/>
              <a:buChar char="•"/>
            </a:pPr>
            <a:r>
              <a:rPr lang="en-US" dirty="0"/>
              <a:t>Hydrolysis causes conformation changes in the </a:t>
            </a:r>
            <a:r>
              <a:rPr lang="en-US" dirty="0" err="1"/>
              <a:t>kinesin</a:t>
            </a:r>
            <a:r>
              <a:rPr lang="en-US" dirty="0"/>
              <a:t> motor</a:t>
            </a:r>
          </a:p>
          <a:p>
            <a:pPr marL="285750" indent="-285750">
              <a:buFont typeface="Arial"/>
              <a:buChar char="•"/>
            </a:pPr>
            <a:r>
              <a:rPr lang="en-US" dirty="0">
                <a:solidFill>
                  <a:srgbClr val="FF0000"/>
                </a:solidFill>
              </a:rPr>
              <a:t>Conformational changes can lead to ‘walking’  movement</a:t>
            </a:r>
            <a:endParaRPr lang="en-US" dirty="0"/>
          </a:p>
        </p:txBody>
      </p:sp>
    </p:spTree>
    <p:extLst>
      <p:ext uri="{BB962C8B-B14F-4D97-AF65-F5344CB8AC3E}">
        <p14:creationId xmlns:p14="http://schemas.microsoft.com/office/powerpoint/2010/main" val="51873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2982" y="943194"/>
            <a:ext cx="7404842" cy="923330"/>
          </a:xfrm>
          <a:prstGeom prst="rect">
            <a:avLst/>
          </a:prstGeom>
          <a:noFill/>
        </p:spPr>
        <p:txBody>
          <a:bodyPr wrap="square" rtlCol="0">
            <a:spAutoFit/>
          </a:bodyPr>
          <a:lstStyle/>
          <a:p>
            <a:pPr marL="285750" indent="-285750">
              <a:buFont typeface="Arial"/>
              <a:buChar char="•"/>
            </a:pPr>
            <a:r>
              <a:rPr lang="en-US" dirty="0" err="1"/>
              <a:t>Kinesins</a:t>
            </a:r>
            <a:r>
              <a:rPr lang="en-US" dirty="0"/>
              <a:t> are multi-subunit proteins that use ATP hydrolysis to promote conformational changes and ‘walk’ along microtubule filaments</a:t>
            </a:r>
          </a:p>
          <a:p>
            <a:pPr marL="285750" indent="-285750">
              <a:buFont typeface="Arial"/>
              <a:buChar char="•"/>
            </a:pPr>
            <a:r>
              <a:rPr lang="en-US" dirty="0"/>
              <a:t>Function as motors to carry intracellular cargo along microtubule tracks</a:t>
            </a:r>
          </a:p>
        </p:txBody>
      </p:sp>
      <p:pic>
        <p:nvPicPr>
          <p:cNvPr id="9" name="16.9_Kinesi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7894" y="2429840"/>
            <a:ext cx="5080000" cy="3810000"/>
          </a:xfrm>
          <a:prstGeom prst="rect">
            <a:avLst/>
          </a:prstGeom>
        </p:spPr>
      </p:pic>
      <p:sp>
        <p:nvSpPr>
          <p:cNvPr id="3" name="Title 2"/>
          <p:cNvSpPr>
            <a:spLocks noGrp="1"/>
          </p:cNvSpPr>
          <p:nvPr>
            <p:ph type="title"/>
          </p:nvPr>
        </p:nvSpPr>
        <p:spPr>
          <a:xfrm>
            <a:off x="457200" y="162406"/>
            <a:ext cx="8229600" cy="990600"/>
          </a:xfrm>
        </p:spPr>
        <p:txBody>
          <a:bodyPr>
            <a:normAutofit/>
          </a:bodyPr>
          <a:lstStyle/>
          <a:p>
            <a:r>
              <a:rPr lang="en-US" sz="3600" dirty="0"/>
              <a:t>ATP Hydrolysis to generate movement</a:t>
            </a:r>
          </a:p>
        </p:txBody>
      </p:sp>
    </p:spTree>
    <p:extLst>
      <p:ext uri="{BB962C8B-B14F-4D97-AF65-F5344CB8AC3E}">
        <p14:creationId xmlns:p14="http://schemas.microsoft.com/office/powerpoint/2010/main" val="879307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30"/>
            <a:ext cx="8582212" cy="990600"/>
          </a:xfrm>
        </p:spPr>
        <p:txBody>
          <a:bodyPr>
            <a:normAutofit/>
          </a:bodyPr>
          <a:lstStyle/>
          <a:p>
            <a:r>
              <a:rPr lang="en-US" sz="3600" dirty="0"/>
              <a:t>Create hydrophobic or hydrophilic domains</a:t>
            </a:r>
          </a:p>
        </p:txBody>
      </p:sp>
      <p:sp>
        <p:nvSpPr>
          <p:cNvPr id="3" name="Content Placeholder 2"/>
          <p:cNvSpPr>
            <a:spLocks noGrp="1"/>
          </p:cNvSpPr>
          <p:nvPr>
            <p:ph sz="half" idx="1"/>
          </p:nvPr>
        </p:nvSpPr>
        <p:spPr>
          <a:xfrm>
            <a:off x="457200" y="1045882"/>
            <a:ext cx="4038600" cy="5640885"/>
          </a:xfrm>
          <a:ln w="28575" cmpd="sng">
            <a:solidFill>
              <a:srgbClr val="4F81BD"/>
            </a:solidFill>
          </a:ln>
        </p:spPr>
        <p:txBody>
          <a:bodyPr>
            <a:normAutofit/>
          </a:bodyPr>
          <a:lstStyle/>
          <a:p>
            <a:pPr marL="274320" lvl="1" indent="0">
              <a:buNone/>
            </a:pPr>
            <a:r>
              <a:rPr lang="en-US" sz="2000" dirty="0"/>
              <a:t>Common in </a:t>
            </a:r>
            <a:r>
              <a:rPr lang="en-US" sz="2000" dirty="0" err="1"/>
              <a:t>transmembrane</a:t>
            </a:r>
            <a:r>
              <a:rPr lang="en-US" sz="2000" dirty="0"/>
              <a:t> proteins:</a:t>
            </a:r>
          </a:p>
          <a:p>
            <a:pPr lvl="1"/>
            <a:r>
              <a:rPr lang="en-US" sz="1800" dirty="0"/>
              <a:t>Hydrophobic side chains interact with fatty acid hydrocarbon tails of phospholipids</a:t>
            </a:r>
          </a:p>
          <a:p>
            <a:pPr marL="914400" lvl="2" indent="0">
              <a:buNone/>
            </a:pPr>
            <a:endParaRPr lang="en-US" sz="1800" dirty="0"/>
          </a:p>
        </p:txBody>
      </p:sp>
      <p:sp>
        <p:nvSpPr>
          <p:cNvPr id="9" name="Content Placeholder 8"/>
          <p:cNvSpPr>
            <a:spLocks noGrp="1"/>
          </p:cNvSpPr>
          <p:nvPr>
            <p:ph sz="half" idx="2"/>
          </p:nvPr>
        </p:nvSpPr>
        <p:spPr>
          <a:xfrm>
            <a:off x="4648200" y="1045882"/>
            <a:ext cx="4038600" cy="5632822"/>
          </a:xfrm>
          <a:ln w="28575" cmpd="sng">
            <a:solidFill>
              <a:srgbClr val="4F81BD"/>
            </a:solidFill>
          </a:ln>
        </p:spPr>
        <p:txBody>
          <a:bodyPr/>
          <a:lstStyle/>
          <a:p>
            <a:pPr lvl="1"/>
            <a:r>
              <a:rPr lang="en-US" sz="2000" dirty="0"/>
              <a:t>Coiled-coil: two helices are intertwined in a rigid structure</a:t>
            </a:r>
          </a:p>
          <a:p>
            <a:pPr marL="800100" lvl="1" indent="-342900">
              <a:buFont typeface="Arial"/>
              <a:buChar char="•"/>
            </a:pPr>
            <a:r>
              <a:rPr lang="en-US" sz="1800" dirty="0"/>
              <a:t>sandwich hydrophobic side chains</a:t>
            </a:r>
          </a:p>
        </p:txBody>
      </p:sp>
      <p:pic>
        <p:nvPicPr>
          <p:cNvPr id="7" name="Picture 2" descr="figure_04_15"/>
          <p:cNvPicPr>
            <a:picLocks noChangeAspect="1" noChangeArrowheads="1"/>
          </p:cNvPicPr>
          <p:nvPr/>
        </p:nvPicPr>
        <p:blipFill rotWithShape="1">
          <a:blip r:embed="rId3">
            <a:extLst>
              <a:ext uri="{28A0092B-C50C-407E-A947-70E740481C1C}">
                <a14:useLocalDpi xmlns:a14="http://schemas.microsoft.com/office/drawing/2010/main" val="0"/>
              </a:ext>
            </a:extLst>
          </a:blip>
          <a:srcRect b="4350"/>
          <a:stretch/>
        </p:blipFill>
        <p:spPr bwMode="auto">
          <a:xfrm>
            <a:off x="1099362" y="2716975"/>
            <a:ext cx="2639081" cy="3961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2" descr="figure_04_16"/>
          <p:cNvPicPr>
            <a:picLocks noChangeAspect="1" noChangeArrowheads="1"/>
          </p:cNvPicPr>
          <p:nvPr/>
        </p:nvPicPr>
        <p:blipFill rotWithShape="1">
          <a:blip r:embed="rId4">
            <a:extLst>
              <a:ext uri="{28A0092B-C50C-407E-A947-70E740481C1C}">
                <a14:useLocalDpi xmlns:a14="http://schemas.microsoft.com/office/drawing/2010/main" val="0"/>
              </a:ext>
            </a:extLst>
          </a:blip>
          <a:srcRect r="30354" b="8750"/>
          <a:stretch/>
        </p:blipFill>
        <p:spPr bwMode="auto">
          <a:xfrm>
            <a:off x="5150586" y="2480233"/>
            <a:ext cx="3124190" cy="410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392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15052"/>
            <a:ext cx="8229600" cy="990600"/>
          </a:xfrm>
        </p:spPr>
        <p:txBody>
          <a:bodyPr>
            <a:normAutofit/>
          </a:bodyPr>
          <a:lstStyle/>
          <a:p>
            <a:r>
              <a:rPr lang="en-US" dirty="0">
                <a:latin typeface="Symbol" charset="2"/>
                <a:cs typeface="Symbol" charset="2"/>
              </a:rPr>
              <a:t>b</a:t>
            </a:r>
            <a:r>
              <a:rPr lang="en-US" dirty="0"/>
              <a:t> sheets</a:t>
            </a:r>
          </a:p>
        </p:txBody>
      </p:sp>
      <p:sp>
        <p:nvSpPr>
          <p:cNvPr id="3" name="Content Placeholder 2"/>
          <p:cNvSpPr>
            <a:spLocks noGrp="1"/>
          </p:cNvSpPr>
          <p:nvPr>
            <p:ph idx="1"/>
          </p:nvPr>
        </p:nvSpPr>
        <p:spPr>
          <a:xfrm>
            <a:off x="457200" y="1405967"/>
            <a:ext cx="3532094" cy="4876800"/>
          </a:xfrm>
        </p:spPr>
        <p:txBody>
          <a:bodyPr>
            <a:normAutofit/>
          </a:bodyPr>
          <a:lstStyle/>
          <a:p>
            <a:pPr marL="274320" lvl="1" indent="0">
              <a:buNone/>
            </a:pPr>
            <a:r>
              <a:rPr lang="en-US" sz="2400" dirty="0"/>
              <a:t>Rigid structure at core of proteins</a:t>
            </a:r>
          </a:p>
          <a:p>
            <a:pPr lvl="1"/>
            <a:r>
              <a:rPr lang="en-US" sz="2400" dirty="0"/>
              <a:t>Hydrogen bonds between polypeptide chains that lie side to side</a:t>
            </a:r>
          </a:p>
          <a:p>
            <a:pPr lvl="1"/>
            <a:r>
              <a:rPr lang="en-US" sz="2400" dirty="0"/>
              <a:t>Side chains above/below sheets</a:t>
            </a:r>
          </a:p>
          <a:p>
            <a:pPr lvl="1"/>
            <a:r>
              <a:rPr lang="en-US" sz="2400" dirty="0"/>
              <a:t>Two types:</a:t>
            </a:r>
          </a:p>
          <a:p>
            <a:pPr lvl="2"/>
            <a:r>
              <a:rPr lang="en-US" sz="2400" dirty="0"/>
              <a:t>Parallel</a:t>
            </a:r>
          </a:p>
          <a:p>
            <a:pPr lvl="2"/>
            <a:r>
              <a:rPr lang="en-US" sz="2400" dirty="0"/>
              <a:t>antiparallel</a:t>
            </a:r>
          </a:p>
          <a:p>
            <a:pPr lvl="1"/>
            <a:endParaRPr lang="en-US" sz="2400" dirty="0"/>
          </a:p>
          <a:p>
            <a:pPr marL="457200" lvl="1" indent="0">
              <a:buNone/>
            </a:pPr>
            <a:endParaRPr lang="en-US" sz="2400" dirty="0"/>
          </a:p>
          <a:p>
            <a:pPr lvl="1"/>
            <a:endParaRPr lang="en-US" sz="2400" dirty="0"/>
          </a:p>
        </p:txBody>
      </p:sp>
      <p:pic>
        <p:nvPicPr>
          <p:cNvPr id="11" name="Picture 2" descr="figure_04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971" y="1600200"/>
            <a:ext cx="2953199" cy="4052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4128680" y="3343576"/>
            <a:ext cx="1797210" cy="954107"/>
          </a:xfrm>
          <a:prstGeom prst="rect">
            <a:avLst/>
          </a:prstGeom>
          <a:noFill/>
        </p:spPr>
        <p:txBody>
          <a:bodyPr wrap="square" rtlCol="0">
            <a:spAutoFit/>
          </a:bodyPr>
          <a:lstStyle/>
          <a:p>
            <a:r>
              <a:rPr lang="en-US" sz="1400" dirty="0"/>
              <a:t>Amount of unstructured linker between parallel chains </a:t>
            </a:r>
          </a:p>
        </p:txBody>
      </p:sp>
      <p:sp>
        <p:nvSpPr>
          <p:cNvPr id="5" name="TextBox 4"/>
          <p:cNvSpPr txBox="1"/>
          <p:nvPr/>
        </p:nvSpPr>
        <p:spPr>
          <a:xfrm>
            <a:off x="8134650" y="3928351"/>
            <a:ext cx="816975" cy="369332"/>
          </a:xfrm>
          <a:prstGeom prst="rect">
            <a:avLst/>
          </a:prstGeom>
          <a:noFill/>
        </p:spPr>
        <p:txBody>
          <a:bodyPr wrap="none" rtlCol="0">
            <a:spAutoFit/>
          </a:bodyPr>
          <a:lstStyle/>
          <a:p>
            <a:r>
              <a:rPr lang="en-US" dirty="0"/>
              <a:t>C term</a:t>
            </a:r>
          </a:p>
        </p:txBody>
      </p:sp>
      <p:sp>
        <p:nvSpPr>
          <p:cNvPr id="7" name="TextBox 6"/>
          <p:cNvSpPr txBox="1"/>
          <p:nvPr/>
        </p:nvSpPr>
        <p:spPr>
          <a:xfrm>
            <a:off x="4917658" y="4917760"/>
            <a:ext cx="842899" cy="369332"/>
          </a:xfrm>
          <a:prstGeom prst="rect">
            <a:avLst/>
          </a:prstGeom>
          <a:noFill/>
        </p:spPr>
        <p:txBody>
          <a:bodyPr wrap="none" rtlCol="0">
            <a:spAutoFit/>
          </a:bodyPr>
          <a:lstStyle/>
          <a:p>
            <a:r>
              <a:rPr lang="en-US" dirty="0"/>
              <a:t>N term</a:t>
            </a:r>
          </a:p>
        </p:txBody>
      </p:sp>
      <p:cxnSp>
        <p:nvCxnSpPr>
          <p:cNvPr id="14" name="Straight Arrow Connector 13"/>
          <p:cNvCxnSpPr/>
          <p:nvPr/>
        </p:nvCxnSpPr>
        <p:spPr>
          <a:xfrm>
            <a:off x="5148076" y="4117993"/>
            <a:ext cx="1224962" cy="1953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242015" y="3276360"/>
            <a:ext cx="736480" cy="300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8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_04_20"/>
          <p:cNvPicPr>
            <a:picLocks noChangeAspect="1" noChangeArrowheads="1"/>
          </p:cNvPicPr>
          <p:nvPr/>
        </p:nvPicPr>
        <p:blipFill rotWithShape="1">
          <a:blip r:embed="rId3">
            <a:extLst>
              <a:ext uri="{28A0092B-C50C-407E-A947-70E740481C1C}">
                <a14:useLocalDpi xmlns:a14="http://schemas.microsoft.com/office/drawing/2010/main" val="0"/>
              </a:ext>
            </a:extLst>
          </a:blip>
          <a:srcRect b="10703"/>
          <a:stretch/>
        </p:blipFill>
        <p:spPr bwMode="auto">
          <a:xfrm rot="5400000">
            <a:off x="4681042" y="1519918"/>
            <a:ext cx="5402389" cy="321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11873" y="404508"/>
            <a:ext cx="5647218" cy="521908"/>
          </a:xfrm>
        </p:spPr>
        <p:txBody>
          <a:bodyPr>
            <a:noAutofit/>
          </a:bodyPr>
          <a:lstStyle/>
          <a:p>
            <a:r>
              <a:rPr lang="en-US" sz="3600" dirty="0"/>
              <a:t>Protein Domains</a:t>
            </a:r>
          </a:p>
        </p:txBody>
      </p:sp>
      <p:sp>
        <p:nvSpPr>
          <p:cNvPr id="3" name="Content Placeholder 2"/>
          <p:cNvSpPr>
            <a:spLocks noGrp="1"/>
          </p:cNvSpPr>
          <p:nvPr>
            <p:ph sz="half" idx="1"/>
          </p:nvPr>
        </p:nvSpPr>
        <p:spPr>
          <a:xfrm>
            <a:off x="211872" y="1173656"/>
            <a:ext cx="6003657" cy="2223829"/>
          </a:xfrm>
        </p:spPr>
        <p:txBody>
          <a:bodyPr>
            <a:normAutofit fontScale="62500" lnSpcReduction="20000"/>
          </a:bodyPr>
          <a:lstStyle/>
          <a:p>
            <a:r>
              <a:rPr lang="en-US" dirty="0">
                <a:solidFill>
                  <a:srgbClr val="292934"/>
                </a:solidFill>
              </a:rPr>
              <a:t>Protein folding involves multiple levels of organization</a:t>
            </a:r>
          </a:p>
          <a:p>
            <a:endParaRPr lang="en-US" dirty="0">
              <a:solidFill>
                <a:srgbClr val="D2533C"/>
              </a:solidFill>
            </a:endParaRPr>
          </a:p>
          <a:p>
            <a:r>
              <a:rPr lang="el-GR" dirty="0">
                <a:solidFill>
                  <a:srgbClr val="D2533C"/>
                </a:solidFill>
              </a:rPr>
              <a:t>α</a:t>
            </a:r>
            <a:r>
              <a:rPr lang="en-US" dirty="0">
                <a:solidFill>
                  <a:srgbClr val="D2533C"/>
                </a:solidFill>
              </a:rPr>
              <a:t> helices </a:t>
            </a:r>
            <a:r>
              <a:rPr lang="en-US" dirty="0"/>
              <a:t>and</a:t>
            </a:r>
            <a:r>
              <a:rPr lang="en-US" dirty="0">
                <a:solidFill>
                  <a:srgbClr val="D2533C"/>
                </a:solidFill>
              </a:rPr>
              <a:t> β sheets </a:t>
            </a:r>
            <a:r>
              <a:rPr lang="en-US" dirty="0">
                <a:solidFill>
                  <a:srgbClr val="292934"/>
                </a:solidFill>
              </a:rPr>
              <a:t>interact to form domains</a:t>
            </a:r>
          </a:p>
          <a:p>
            <a:endParaRPr lang="en-US" dirty="0">
              <a:solidFill>
                <a:srgbClr val="292934"/>
              </a:solidFill>
            </a:endParaRPr>
          </a:p>
          <a:p>
            <a:r>
              <a:rPr lang="en-US" dirty="0">
                <a:solidFill>
                  <a:srgbClr val="292934"/>
                </a:solidFill>
              </a:rPr>
              <a:t>Domain: a modular unit that can fold independently into a stable structure</a:t>
            </a:r>
          </a:p>
          <a:p>
            <a:pPr lvl="1"/>
            <a:r>
              <a:rPr lang="en-US" dirty="0">
                <a:solidFill>
                  <a:srgbClr val="292934"/>
                </a:solidFill>
              </a:rPr>
              <a:t>~40-300 amino acids/domain</a:t>
            </a:r>
          </a:p>
          <a:p>
            <a:pPr lvl="1"/>
            <a:endParaRPr lang="en-US" dirty="0">
              <a:solidFill>
                <a:srgbClr val="292934"/>
              </a:solidFill>
            </a:endParaRPr>
          </a:p>
        </p:txBody>
      </p:sp>
      <p:sp>
        <p:nvSpPr>
          <p:cNvPr id="5" name="Rectangle 4"/>
          <p:cNvSpPr/>
          <p:nvPr/>
        </p:nvSpPr>
        <p:spPr>
          <a:xfrm>
            <a:off x="-157953" y="6027980"/>
            <a:ext cx="9421481" cy="830997"/>
          </a:xfrm>
          <a:prstGeom prst="rect">
            <a:avLst/>
          </a:prstGeom>
        </p:spPr>
        <p:txBody>
          <a:bodyPr wrap="square">
            <a:spAutoFit/>
          </a:bodyPr>
          <a:lstStyle/>
          <a:p>
            <a:pPr algn="ctr"/>
            <a:r>
              <a:rPr lang="el-GR" sz="2400" dirty="0">
                <a:solidFill>
                  <a:srgbClr val="D2533C"/>
                </a:solidFill>
              </a:rPr>
              <a:t>α</a:t>
            </a:r>
            <a:r>
              <a:rPr lang="en-US" sz="2400" dirty="0">
                <a:solidFill>
                  <a:srgbClr val="D2533C"/>
                </a:solidFill>
              </a:rPr>
              <a:t> helices, β sheets, and the domains they form are examples of secondary (2°) structure</a:t>
            </a:r>
          </a:p>
        </p:txBody>
      </p:sp>
    </p:spTree>
    <p:extLst>
      <p:ext uri="{BB962C8B-B14F-4D97-AF65-F5344CB8AC3E}">
        <p14:creationId xmlns:p14="http://schemas.microsoft.com/office/powerpoint/2010/main" val="262583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figure_04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117" y="1218722"/>
            <a:ext cx="5534530" cy="464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292190" y="6092209"/>
            <a:ext cx="8687457" cy="461665"/>
          </a:xfrm>
          <a:prstGeom prst="rect">
            <a:avLst/>
          </a:prstGeom>
          <a:noFill/>
        </p:spPr>
        <p:txBody>
          <a:bodyPr wrap="square" rtlCol="0">
            <a:spAutoFit/>
          </a:bodyPr>
          <a:lstStyle/>
          <a:p>
            <a:pPr algn="ctr"/>
            <a:r>
              <a:rPr lang="en-US" sz="2400" dirty="0">
                <a:solidFill>
                  <a:srgbClr val="D2533C"/>
                </a:solidFill>
              </a:rPr>
              <a:t>Interaction of domains form the protein’s tertiary (3°) structure</a:t>
            </a:r>
          </a:p>
        </p:txBody>
      </p:sp>
      <p:sp>
        <p:nvSpPr>
          <p:cNvPr id="4" name="Title 3"/>
          <p:cNvSpPr>
            <a:spLocks noGrp="1"/>
          </p:cNvSpPr>
          <p:nvPr>
            <p:ph type="title"/>
          </p:nvPr>
        </p:nvSpPr>
        <p:spPr>
          <a:xfrm>
            <a:off x="129029" y="208698"/>
            <a:ext cx="8229600" cy="990600"/>
          </a:xfrm>
        </p:spPr>
        <p:txBody>
          <a:bodyPr/>
          <a:lstStyle/>
          <a:p>
            <a:r>
              <a:rPr lang="en-US" dirty="0"/>
              <a:t>Protein Domains</a:t>
            </a:r>
          </a:p>
        </p:txBody>
      </p:sp>
      <p:sp>
        <p:nvSpPr>
          <p:cNvPr id="5" name="Content Placeholder 4"/>
          <p:cNvSpPr>
            <a:spLocks noGrp="1"/>
          </p:cNvSpPr>
          <p:nvPr>
            <p:ph sz="half" idx="1"/>
          </p:nvPr>
        </p:nvSpPr>
        <p:spPr>
          <a:xfrm>
            <a:off x="129029" y="1673352"/>
            <a:ext cx="3517153" cy="4718304"/>
          </a:xfrm>
        </p:spPr>
        <p:txBody>
          <a:bodyPr>
            <a:normAutofit/>
          </a:bodyPr>
          <a:lstStyle/>
          <a:p>
            <a:r>
              <a:rPr lang="en-US" sz="2400" dirty="0"/>
              <a:t>Domains are modular units pieced together to build proteins</a:t>
            </a:r>
          </a:p>
          <a:p>
            <a:endParaRPr lang="en-US" sz="2400" dirty="0"/>
          </a:p>
          <a:p>
            <a:r>
              <a:rPr lang="en-US" sz="2400" dirty="0"/>
              <a:t>Different domains have different functions</a:t>
            </a:r>
          </a:p>
          <a:p>
            <a:endParaRPr lang="en-US" sz="2400" dirty="0"/>
          </a:p>
          <a:p>
            <a:r>
              <a:rPr lang="en-US" sz="2400" dirty="0"/>
              <a:t>Proteins with similar functions will have similar domains</a:t>
            </a:r>
          </a:p>
          <a:p>
            <a:pPr marL="0" indent="0">
              <a:buNone/>
            </a:pPr>
            <a:endParaRPr lang="en-US" sz="2400" dirty="0"/>
          </a:p>
        </p:txBody>
      </p:sp>
    </p:spTree>
    <p:extLst>
      <p:ext uri="{BB962C8B-B14F-4D97-AF65-F5344CB8AC3E}">
        <p14:creationId xmlns:p14="http://schemas.microsoft.com/office/powerpoint/2010/main" val="2090758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figure_04_21"/>
          <p:cNvPicPr>
            <a:picLocks noChangeAspect="1" noChangeArrowheads="1"/>
          </p:cNvPicPr>
          <p:nvPr/>
        </p:nvPicPr>
        <p:blipFill rotWithShape="1">
          <a:blip r:embed="rId3">
            <a:extLst>
              <a:ext uri="{28A0092B-C50C-407E-A947-70E740481C1C}">
                <a14:useLocalDpi xmlns:a14="http://schemas.microsoft.com/office/drawing/2010/main" val="0"/>
              </a:ext>
            </a:extLst>
          </a:blip>
          <a:srcRect b="4235"/>
          <a:stretch/>
        </p:blipFill>
        <p:spPr bwMode="auto">
          <a:xfrm>
            <a:off x="409387" y="908727"/>
            <a:ext cx="8531225" cy="53042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164353" y="129993"/>
            <a:ext cx="8522447" cy="990600"/>
          </a:xfrm>
        </p:spPr>
        <p:txBody>
          <a:bodyPr>
            <a:noAutofit/>
          </a:bodyPr>
          <a:lstStyle/>
          <a:p>
            <a:r>
              <a:rPr lang="en-US" sz="3600" dirty="0"/>
              <a:t>Unstructured regions are important too!</a:t>
            </a:r>
          </a:p>
        </p:txBody>
      </p:sp>
      <p:sp>
        <p:nvSpPr>
          <p:cNvPr id="2" name="TextBox 1"/>
          <p:cNvSpPr txBox="1"/>
          <p:nvPr/>
        </p:nvSpPr>
        <p:spPr>
          <a:xfrm>
            <a:off x="732205" y="6212962"/>
            <a:ext cx="1211014" cy="646331"/>
          </a:xfrm>
          <a:prstGeom prst="rect">
            <a:avLst/>
          </a:prstGeom>
          <a:noFill/>
        </p:spPr>
        <p:txBody>
          <a:bodyPr wrap="none" rtlCol="0">
            <a:spAutoFit/>
          </a:bodyPr>
          <a:lstStyle/>
          <a:p>
            <a:r>
              <a:rPr lang="en-US" dirty="0"/>
              <a:t>Becomes</a:t>
            </a:r>
          </a:p>
          <a:p>
            <a:r>
              <a:rPr lang="en-US" dirty="0"/>
              <a:t>structured</a:t>
            </a:r>
          </a:p>
        </p:txBody>
      </p:sp>
      <p:sp>
        <p:nvSpPr>
          <p:cNvPr id="4" name="TextBox 3"/>
          <p:cNvSpPr txBox="1"/>
          <p:nvPr/>
        </p:nvSpPr>
        <p:spPr>
          <a:xfrm>
            <a:off x="3713213" y="6212962"/>
            <a:ext cx="3905712" cy="646331"/>
          </a:xfrm>
          <a:prstGeom prst="rect">
            <a:avLst/>
          </a:prstGeom>
          <a:noFill/>
        </p:spPr>
        <p:txBody>
          <a:bodyPr wrap="none" rtlCol="0">
            <a:spAutoFit/>
          </a:bodyPr>
          <a:lstStyle/>
          <a:p>
            <a:pPr algn="ctr"/>
            <a:r>
              <a:rPr lang="en-US" dirty="0"/>
              <a:t>keep interacting domains or proteins</a:t>
            </a:r>
          </a:p>
          <a:p>
            <a:pPr algn="ctr"/>
            <a:r>
              <a:rPr lang="en-US" dirty="0"/>
              <a:t>in close proximity</a:t>
            </a:r>
          </a:p>
        </p:txBody>
      </p:sp>
    </p:spTree>
    <p:extLst>
      <p:ext uri="{BB962C8B-B14F-4D97-AF65-F5344CB8AC3E}">
        <p14:creationId xmlns:p14="http://schemas.microsoft.com/office/powerpoint/2010/main" val="12191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figure_04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976" y="436711"/>
            <a:ext cx="7330141" cy="53141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279400"/>
            <a:ext cx="8229600" cy="990600"/>
          </a:xfrm>
        </p:spPr>
        <p:txBody>
          <a:bodyPr>
            <a:noAutofit/>
          </a:bodyPr>
          <a:lstStyle/>
          <a:p>
            <a:r>
              <a:rPr lang="en-US" sz="3600" dirty="0" err="1"/>
              <a:t>Multimeric</a:t>
            </a:r>
            <a:r>
              <a:rPr lang="en-US" sz="3600" dirty="0"/>
              <a:t> proteins</a:t>
            </a:r>
          </a:p>
        </p:txBody>
      </p:sp>
      <p:sp>
        <p:nvSpPr>
          <p:cNvPr id="4" name="Content Placeholder 3"/>
          <p:cNvSpPr>
            <a:spLocks noGrp="1"/>
          </p:cNvSpPr>
          <p:nvPr>
            <p:ph idx="1"/>
          </p:nvPr>
        </p:nvSpPr>
        <p:spPr>
          <a:xfrm>
            <a:off x="621553" y="5855447"/>
            <a:ext cx="8229600" cy="918882"/>
          </a:xfrm>
        </p:spPr>
        <p:txBody>
          <a:bodyPr/>
          <a:lstStyle/>
          <a:p>
            <a:pPr marL="0" indent="0" algn="ctr">
              <a:buNone/>
            </a:pPr>
            <a:r>
              <a:rPr lang="en-US" dirty="0">
                <a:solidFill>
                  <a:schemeClr val="tx2"/>
                </a:solidFill>
              </a:rPr>
              <a:t>Structure that forms from multiple proteins forming a stable complex is the quaternary structure (4°)</a:t>
            </a:r>
          </a:p>
        </p:txBody>
      </p:sp>
    </p:spTree>
    <p:extLst>
      <p:ext uri="{BB962C8B-B14F-4D97-AF65-F5344CB8AC3E}">
        <p14:creationId xmlns:p14="http://schemas.microsoft.com/office/powerpoint/2010/main" val="3990393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08012b0d-6d12-4301-9a29-bd8784de416d"/>
</p:tagLst>
</file>

<file path=ppt/tags/tag2.xml><?xml version="1.0" encoding="utf-8"?>
<p:tagLst xmlns:a="http://schemas.openxmlformats.org/drawingml/2006/main" xmlns:r="http://schemas.openxmlformats.org/officeDocument/2006/relationships" xmlns:p="http://schemas.openxmlformats.org/presentationml/2006/main">
  <p:tag name="__PE_POLL_EMBED_ID" val="45e4f56d-6a46-46c2-8819-a360ccd080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85</TotalTime>
  <Words>1611</Words>
  <Application>Microsoft Macintosh PowerPoint</Application>
  <PresentationFormat>On-screen Show (4:3)</PresentationFormat>
  <Paragraphs>259</Paragraphs>
  <Slides>37</Slides>
  <Notes>37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ＭＳ Ｐゴシック</vt:lpstr>
      <vt:lpstr>ＭＳ Ｐゴシック</vt:lpstr>
      <vt:lpstr>Arial</vt:lpstr>
      <vt:lpstr>Calibri</vt:lpstr>
      <vt:lpstr>Symbol</vt:lpstr>
      <vt:lpstr>Times</vt:lpstr>
      <vt:lpstr>Wingdings</vt:lpstr>
      <vt:lpstr>Clarity</vt:lpstr>
      <vt:lpstr>Chapter 4 Objectives</vt:lpstr>
      <vt:lpstr>Common folding patterns</vt:lpstr>
      <vt:lpstr>α helix</vt:lpstr>
      <vt:lpstr>Create hydrophobic or hydrophilic domains</vt:lpstr>
      <vt:lpstr>b sheets</vt:lpstr>
      <vt:lpstr>Protein Domains</vt:lpstr>
      <vt:lpstr>Protein Domains</vt:lpstr>
      <vt:lpstr>Unstructured regions are important too!</vt:lpstr>
      <vt:lpstr>Multimeric proteins</vt:lpstr>
      <vt:lpstr>Levels of protein organization</vt:lpstr>
      <vt:lpstr>A protein’s folded structure is reinforced by non-covalent interactions.</vt:lpstr>
      <vt:lpstr>PowerPoint Presentation</vt:lpstr>
      <vt:lpstr>Protein folding gets help</vt:lpstr>
      <vt:lpstr>Chaperones guide protein folding</vt:lpstr>
      <vt:lpstr>Chaperones guide protein folding</vt:lpstr>
      <vt:lpstr>Misfolded proteins</vt:lpstr>
      <vt:lpstr>Misfolded proteins can promote more misfolding aggregates</vt:lpstr>
      <vt:lpstr>Protein aggregates cause disease</vt:lpstr>
      <vt:lpstr>How proteins work</vt:lpstr>
      <vt:lpstr>PowerPoint Presentation</vt:lpstr>
      <vt:lpstr>PowerPoint Presentation</vt:lpstr>
      <vt:lpstr>PowerPoint Presentation</vt:lpstr>
      <vt:lpstr>PowerPoint Presentation</vt:lpstr>
      <vt:lpstr>Differences in hypervariable regions permit recognition of billions of antigens. Based on your reading…</vt:lpstr>
      <vt:lpstr>PowerPoint Presentation</vt:lpstr>
      <vt:lpstr>PowerPoint Presentation</vt:lpstr>
      <vt:lpstr>PowerPoint Presentation</vt:lpstr>
      <vt:lpstr>Control of protein function </vt:lpstr>
      <vt:lpstr>Direct biding to regulate enzyme activity</vt:lpstr>
      <vt:lpstr>Direct biding to regulate enzyme activity</vt:lpstr>
      <vt:lpstr>Direct biding to regulate enzyme activity</vt:lpstr>
      <vt:lpstr>Covalent modifications to regulate activity</vt:lpstr>
      <vt:lpstr>Covalent modifications to regulate activity</vt:lpstr>
      <vt:lpstr>Complex regulation of complex activities</vt:lpstr>
      <vt:lpstr>Other ways to regulate using phosphates</vt:lpstr>
      <vt:lpstr>PowerPoint Presentation</vt:lpstr>
      <vt:lpstr>ATP Hydrolysis to generate movement</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Objectives</dc:title>
  <dc:creator>Amity Manning</dc:creator>
  <cp:lastModifiedBy>Ganem, Neil Joseph</cp:lastModifiedBy>
  <cp:revision>5</cp:revision>
  <dcterms:created xsi:type="dcterms:W3CDTF">2018-03-16T23:53:37Z</dcterms:created>
  <dcterms:modified xsi:type="dcterms:W3CDTF">2018-03-19T22:16:55Z</dcterms:modified>
</cp:coreProperties>
</file>